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nnell Hidalgo" initials="CH" lastIdx="1" clrIdx="0">
    <p:extLst>
      <p:ext uri="{19B8F6BF-5375-455C-9EA6-DF929625EA0E}">
        <p15:presenceInfo xmlns:p15="http://schemas.microsoft.com/office/powerpoint/2012/main" userId="f6ed164edec9c18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9BC6B"/>
    <a:srgbClr val="FFD13F"/>
    <a:srgbClr val="FBF747"/>
    <a:srgbClr val="F9F26B"/>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23F15E11-54FF-46BA-AC86-BAD78C97B67A}" type="datetimeFigureOut">
              <a:rPr lang="es-EC" smtClean="0"/>
              <a:t>25/6/2026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91A1CE0B-F0FE-4B96-BEF6-0A2D9D66BEF8}" type="slidenum">
              <a:rPr lang="es-EC" smtClean="0"/>
              <a:t>‹Nº›</a:t>
            </a:fld>
            <a:endParaRPr lang="es-EC"/>
          </a:p>
        </p:txBody>
      </p:sp>
    </p:spTree>
    <p:extLst>
      <p:ext uri="{BB962C8B-B14F-4D97-AF65-F5344CB8AC3E}">
        <p14:creationId xmlns:p14="http://schemas.microsoft.com/office/powerpoint/2010/main" val="1691708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3F15E11-54FF-46BA-AC86-BAD78C97B67A}" type="datetimeFigureOut">
              <a:rPr lang="es-EC" smtClean="0"/>
              <a:t>25/6/2026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91A1CE0B-F0FE-4B96-BEF6-0A2D9D66BEF8}" type="slidenum">
              <a:rPr lang="es-EC" smtClean="0"/>
              <a:t>‹Nº›</a:t>
            </a:fld>
            <a:endParaRPr lang="es-EC"/>
          </a:p>
        </p:txBody>
      </p:sp>
    </p:spTree>
    <p:extLst>
      <p:ext uri="{BB962C8B-B14F-4D97-AF65-F5344CB8AC3E}">
        <p14:creationId xmlns:p14="http://schemas.microsoft.com/office/powerpoint/2010/main" val="2485405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3F15E11-54FF-46BA-AC86-BAD78C97B67A}" type="datetimeFigureOut">
              <a:rPr lang="es-EC" smtClean="0"/>
              <a:t>25/6/2026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91A1CE0B-F0FE-4B96-BEF6-0A2D9D66BEF8}" type="slidenum">
              <a:rPr lang="es-EC" smtClean="0"/>
              <a:t>‹Nº›</a:t>
            </a:fld>
            <a:endParaRPr lang="es-EC"/>
          </a:p>
        </p:txBody>
      </p:sp>
    </p:spTree>
    <p:extLst>
      <p:ext uri="{BB962C8B-B14F-4D97-AF65-F5344CB8AC3E}">
        <p14:creationId xmlns:p14="http://schemas.microsoft.com/office/powerpoint/2010/main" val="4098370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3F15E11-54FF-46BA-AC86-BAD78C97B67A}" type="datetimeFigureOut">
              <a:rPr lang="es-EC" smtClean="0"/>
              <a:t>25/6/2026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91A1CE0B-F0FE-4B96-BEF6-0A2D9D66BEF8}" type="slidenum">
              <a:rPr lang="es-EC" smtClean="0"/>
              <a:t>‹Nº›</a:t>
            </a:fld>
            <a:endParaRPr lang="es-EC"/>
          </a:p>
        </p:txBody>
      </p:sp>
    </p:spTree>
    <p:extLst>
      <p:ext uri="{BB962C8B-B14F-4D97-AF65-F5344CB8AC3E}">
        <p14:creationId xmlns:p14="http://schemas.microsoft.com/office/powerpoint/2010/main" val="1595913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23F15E11-54FF-46BA-AC86-BAD78C97B67A}" type="datetimeFigureOut">
              <a:rPr lang="es-EC" smtClean="0"/>
              <a:t>25/6/2026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91A1CE0B-F0FE-4B96-BEF6-0A2D9D66BEF8}" type="slidenum">
              <a:rPr lang="es-EC" smtClean="0"/>
              <a:t>‹Nº›</a:t>
            </a:fld>
            <a:endParaRPr lang="es-EC"/>
          </a:p>
        </p:txBody>
      </p:sp>
    </p:spTree>
    <p:extLst>
      <p:ext uri="{BB962C8B-B14F-4D97-AF65-F5344CB8AC3E}">
        <p14:creationId xmlns:p14="http://schemas.microsoft.com/office/powerpoint/2010/main" val="1157253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23F15E11-54FF-46BA-AC86-BAD78C97B67A}" type="datetimeFigureOut">
              <a:rPr lang="es-EC" smtClean="0"/>
              <a:t>25/6/2026</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91A1CE0B-F0FE-4B96-BEF6-0A2D9D66BEF8}" type="slidenum">
              <a:rPr lang="es-EC" smtClean="0"/>
              <a:t>‹Nº›</a:t>
            </a:fld>
            <a:endParaRPr lang="es-EC"/>
          </a:p>
        </p:txBody>
      </p:sp>
    </p:spTree>
    <p:extLst>
      <p:ext uri="{BB962C8B-B14F-4D97-AF65-F5344CB8AC3E}">
        <p14:creationId xmlns:p14="http://schemas.microsoft.com/office/powerpoint/2010/main" val="1864249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23F15E11-54FF-46BA-AC86-BAD78C97B67A}" type="datetimeFigureOut">
              <a:rPr lang="es-EC" smtClean="0"/>
              <a:t>25/6/2026</a:t>
            </a:fld>
            <a:endParaRPr lang="es-EC"/>
          </a:p>
        </p:txBody>
      </p:sp>
      <p:sp>
        <p:nvSpPr>
          <p:cNvPr id="8" name="Footer Placeholder 7"/>
          <p:cNvSpPr>
            <a:spLocks noGrp="1"/>
          </p:cNvSpPr>
          <p:nvPr>
            <p:ph type="ftr" sz="quarter" idx="11"/>
          </p:nvPr>
        </p:nvSpPr>
        <p:spPr/>
        <p:txBody>
          <a:bodyPr/>
          <a:lstStyle/>
          <a:p>
            <a:endParaRPr lang="es-EC"/>
          </a:p>
        </p:txBody>
      </p:sp>
      <p:sp>
        <p:nvSpPr>
          <p:cNvPr id="9" name="Slide Number Placeholder 8"/>
          <p:cNvSpPr>
            <a:spLocks noGrp="1"/>
          </p:cNvSpPr>
          <p:nvPr>
            <p:ph type="sldNum" sz="quarter" idx="12"/>
          </p:nvPr>
        </p:nvSpPr>
        <p:spPr/>
        <p:txBody>
          <a:bodyPr/>
          <a:lstStyle/>
          <a:p>
            <a:fld id="{91A1CE0B-F0FE-4B96-BEF6-0A2D9D66BEF8}" type="slidenum">
              <a:rPr lang="es-EC" smtClean="0"/>
              <a:t>‹Nº›</a:t>
            </a:fld>
            <a:endParaRPr lang="es-EC"/>
          </a:p>
        </p:txBody>
      </p:sp>
    </p:spTree>
    <p:extLst>
      <p:ext uri="{BB962C8B-B14F-4D97-AF65-F5344CB8AC3E}">
        <p14:creationId xmlns:p14="http://schemas.microsoft.com/office/powerpoint/2010/main" val="1472084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23F15E11-54FF-46BA-AC86-BAD78C97B67A}" type="datetimeFigureOut">
              <a:rPr lang="es-EC" smtClean="0"/>
              <a:t>25/6/2026</a:t>
            </a:fld>
            <a:endParaRPr lang="es-EC"/>
          </a:p>
        </p:txBody>
      </p:sp>
      <p:sp>
        <p:nvSpPr>
          <p:cNvPr id="4" name="Footer Placeholder 3"/>
          <p:cNvSpPr>
            <a:spLocks noGrp="1"/>
          </p:cNvSpPr>
          <p:nvPr>
            <p:ph type="ftr" sz="quarter" idx="11"/>
          </p:nvPr>
        </p:nvSpPr>
        <p:spPr/>
        <p:txBody>
          <a:bodyPr/>
          <a:lstStyle/>
          <a:p>
            <a:endParaRPr lang="es-EC"/>
          </a:p>
        </p:txBody>
      </p:sp>
      <p:sp>
        <p:nvSpPr>
          <p:cNvPr id="5" name="Slide Number Placeholder 4"/>
          <p:cNvSpPr>
            <a:spLocks noGrp="1"/>
          </p:cNvSpPr>
          <p:nvPr>
            <p:ph type="sldNum" sz="quarter" idx="12"/>
          </p:nvPr>
        </p:nvSpPr>
        <p:spPr/>
        <p:txBody>
          <a:bodyPr/>
          <a:lstStyle/>
          <a:p>
            <a:fld id="{91A1CE0B-F0FE-4B96-BEF6-0A2D9D66BEF8}" type="slidenum">
              <a:rPr lang="es-EC" smtClean="0"/>
              <a:t>‹Nº›</a:t>
            </a:fld>
            <a:endParaRPr lang="es-EC"/>
          </a:p>
        </p:txBody>
      </p:sp>
    </p:spTree>
    <p:extLst>
      <p:ext uri="{BB962C8B-B14F-4D97-AF65-F5344CB8AC3E}">
        <p14:creationId xmlns:p14="http://schemas.microsoft.com/office/powerpoint/2010/main" val="2203210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F15E11-54FF-46BA-AC86-BAD78C97B67A}" type="datetimeFigureOut">
              <a:rPr lang="es-EC" smtClean="0"/>
              <a:t>25/6/2026</a:t>
            </a:fld>
            <a:endParaRPr lang="es-EC"/>
          </a:p>
        </p:txBody>
      </p:sp>
      <p:sp>
        <p:nvSpPr>
          <p:cNvPr id="3" name="Footer Placeholder 2"/>
          <p:cNvSpPr>
            <a:spLocks noGrp="1"/>
          </p:cNvSpPr>
          <p:nvPr>
            <p:ph type="ftr" sz="quarter" idx="11"/>
          </p:nvPr>
        </p:nvSpPr>
        <p:spPr/>
        <p:txBody>
          <a:bodyPr/>
          <a:lstStyle/>
          <a:p>
            <a:endParaRPr lang="es-EC"/>
          </a:p>
        </p:txBody>
      </p:sp>
      <p:sp>
        <p:nvSpPr>
          <p:cNvPr id="4" name="Slide Number Placeholder 3"/>
          <p:cNvSpPr>
            <a:spLocks noGrp="1"/>
          </p:cNvSpPr>
          <p:nvPr>
            <p:ph type="sldNum" sz="quarter" idx="12"/>
          </p:nvPr>
        </p:nvSpPr>
        <p:spPr/>
        <p:txBody>
          <a:bodyPr/>
          <a:lstStyle/>
          <a:p>
            <a:fld id="{91A1CE0B-F0FE-4B96-BEF6-0A2D9D66BEF8}" type="slidenum">
              <a:rPr lang="es-EC" smtClean="0"/>
              <a:t>‹Nº›</a:t>
            </a:fld>
            <a:endParaRPr lang="es-EC"/>
          </a:p>
        </p:txBody>
      </p:sp>
    </p:spTree>
    <p:extLst>
      <p:ext uri="{BB962C8B-B14F-4D97-AF65-F5344CB8AC3E}">
        <p14:creationId xmlns:p14="http://schemas.microsoft.com/office/powerpoint/2010/main" val="1222424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23F15E11-54FF-46BA-AC86-BAD78C97B67A}" type="datetimeFigureOut">
              <a:rPr lang="es-EC" smtClean="0"/>
              <a:t>25/6/2026</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91A1CE0B-F0FE-4B96-BEF6-0A2D9D66BEF8}" type="slidenum">
              <a:rPr lang="es-EC" smtClean="0"/>
              <a:t>‹Nº›</a:t>
            </a:fld>
            <a:endParaRPr lang="es-EC"/>
          </a:p>
        </p:txBody>
      </p:sp>
    </p:spTree>
    <p:extLst>
      <p:ext uri="{BB962C8B-B14F-4D97-AF65-F5344CB8AC3E}">
        <p14:creationId xmlns:p14="http://schemas.microsoft.com/office/powerpoint/2010/main" val="3020406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23F15E11-54FF-46BA-AC86-BAD78C97B67A}" type="datetimeFigureOut">
              <a:rPr lang="es-EC" smtClean="0"/>
              <a:t>25/6/2026</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91A1CE0B-F0FE-4B96-BEF6-0A2D9D66BEF8}" type="slidenum">
              <a:rPr lang="es-EC" smtClean="0"/>
              <a:t>‹Nº›</a:t>
            </a:fld>
            <a:endParaRPr lang="es-EC"/>
          </a:p>
        </p:txBody>
      </p:sp>
    </p:spTree>
    <p:extLst>
      <p:ext uri="{BB962C8B-B14F-4D97-AF65-F5344CB8AC3E}">
        <p14:creationId xmlns:p14="http://schemas.microsoft.com/office/powerpoint/2010/main" val="4180123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F15E11-54FF-46BA-AC86-BAD78C97B67A}" type="datetimeFigureOut">
              <a:rPr lang="es-EC" smtClean="0"/>
              <a:t>25/6/2026</a:t>
            </a:fld>
            <a:endParaRPr lang="es-EC"/>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A1CE0B-F0FE-4B96-BEF6-0A2D9D66BEF8}" type="slidenum">
              <a:rPr lang="es-EC" smtClean="0"/>
              <a:t>‹Nº›</a:t>
            </a:fld>
            <a:endParaRPr lang="es-EC"/>
          </a:p>
        </p:txBody>
      </p:sp>
    </p:spTree>
    <p:extLst>
      <p:ext uri="{BB962C8B-B14F-4D97-AF65-F5344CB8AC3E}">
        <p14:creationId xmlns:p14="http://schemas.microsoft.com/office/powerpoint/2010/main" val="337429143"/>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65DA32-1F88-4061-B4FD-02B5AE0972F1}"/>
              </a:ext>
            </a:extLst>
          </p:cNvPr>
          <p:cNvSpPr>
            <a:spLocks noGrp="1"/>
          </p:cNvSpPr>
          <p:nvPr>
            <p:ph type="ctrTitle"/>
          </p:nvPr>
        </p:nvSpPr>
        <p:spPr>
          <a:xfrm>
            <a:off x="970671" y="1299813"/>
            <a:ext cx="10241280" cy="1855334"/>
          </a:xfrm>
        </p:spPr>
        <p:txBody>
          <a:bodyPr>
            <a:normAutofit fontScale="90000"/>
          </a:bodyPr>
          <a:lstStyle/>
          <a:p>
            <a:r>
              <a:rPr lang="es-EC" b="1" dirty="0"/>
              <a:t>ATLANTIDA – LOTES RESIDENCIALES</a:t>
            </a:r>
            <a:br>
              <a:rPr lang="es-EC" b="1" dirty="0"/>
            </a:br>
            <a:r>
              <a:rPr lang="es-EC" sz="4400" b="1" dirty="0">
                <a:solidFill>
                  <a:srgbClr val="FFC000"/>
                </a:solidFill>
              </a:rPr>
              <a:t>Vivir cerca del mar… es posible</a:t>
            </a:r>
            <a:endParaRPr lang="es-EC" b="1" dirty="0">
              <a:solidFill>
                <a:srgbClr val="FFC000"/>
              </a:solidFill>
            </a:endParaRPr>
          </a:p>
        </p:txBody>
      </p:sp>
      <p:pic>
        <p:nvPicPr>
          <p:cNvPr id="6" name="Imagen 5">
            <a:extLst>
              <a:ext uri="{FF2B5EF4-FFF2-40B4-BE49-F238E27FC236}">
                <a16:creationId xmlns:a16="http://schemas.microsoft.com/office/drawing/2014/main" id="{ED08F28C-6DE9-4FF3-B5B5-16BF9D167F91}"/>
              </a:ext>
            </a:extLst>
          </p:cNvPr>
          <p:cNvPicPr>
            <a:picLocks noChangeAspect="1"/>
          </p:cNvPicPr>
          <p:nvPr/>
        </p:nvPicPr>
        <p:blipFill>
          <a:blip r:embed="rId2"/>
          <a:stretch>
            <a:fillRect/>
          </a:stretch>
        </p:blipFill>
        <p:spPr>
          <a:xfrm>
            <a:off x="129041" y="361950"/>
            <a:ext cx="1628775" cy="714375"/>
          </a:xfrm>
          <a:prstGeom prst="rect">
            <a:avLst/>
          </a:prstGeom>
        </p:spPr>
      </p:pic>
      <p:cxnSp>
        <p:nvCxnSpPr>
          <p:cNvPr id="10" name="Conector recto 9">
            <a:extLst>
              <a:ext uri="{FF2B5EF4-FFF2-40B4-BE49-F238E27FC236}">
                <a16:creationId xmlns:a16="http://schemas.microsoft.com/office/drawing/2014/main" id="{C63A4268-DD13-4E78-8731-D55A2E77F621}"/>
              </a:ext>
            </a:extLst>
          </p:cNvPr>
          <p:cNvCxnSpPr/>
          <p:nvPr/>
        </p:nvCxnSpPr>
        <p:spPr>
          <a:xfrm>
            <a:off x="4557485" y="3570514"/>
            <a:ext cx="3077029" cy="0"/>
          </a:xfrm>
          <a:prstGeom prst="line">
            <a:avLst/>
          </a:prstGeom>
          <a:ln w="104775">
            <a:solidFill>
              <a:srgbClr val="F9F26B"/>
            </a:solidFill>
          </a:ln>
        </p:spPr>
        <p:style>
          <a:lnRef idx="1">
            <a:schemeClr val="accent1"/>
          </a:lnRef>
          <a:fillRef idx="0">
            <a:schemeClr val="accent1"/>
          </a:fillRef>
          <a:effectRef idx="0">
            <a:schemeClr val="accent1"/>
          </a:effectRef>
          <a:fontRef idx="minor">
            <a:schemeClr val="tx1"/>
          </a:fontRef>
        </p:style>
      </p:cxnSp>
      <p:sp>
        <p:nvSpPr>
          <p:cNvPr id="11" name="Rectángulo: esquinas redondeadas 10">
            <a:extLst>
              <a:ext uri="{FF2B5EF4-FFF2-40B4-BE49-F238E27FC236}">
                <a16:creationId xmlns:a16="http://schemas.microsoft.com/office/drawing/2014/main" id="{BB287F51-5A7D-45F7-8F7C-1AE98CCDBF2E}"/>
              </a:ext>
            </a:extLst>
          </p:cNvPr>
          <p:cNvSpPr/>
          <p:nvPr/>
        </p:nvSpPr>
        <p:spPr>
          <a:xfrm>
            <a:off x="3904342" y="4102922"/>
            <a:ext cx="4593771" cy="1455261"/>
          </a:xfrm>
          <a:prstGeom prst="roundRect">
            <a:avLst/>
          </a:prstGeom>
          <a:noFill/>
          <a:ln w="25400">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4" name="CuadroTexto 13">
            <a:extLst>
              <a:ext uri="{FF2B5EF4-FFF2-40B4-BE49-F238E27FC236}">
                <a16:creationId xmlns:a16="http://schemas.microsoft.com/office/drawing/2014/main" id="{0FD8B759-D5A5-42AF-915C-B59E7B66FB81}"/>
              </a:ext>
            </a:extLst>
          </p:cNvPr>
          <p:cNvSpPr txBox="1"/>
          <p:nvPr/>
        </p:nvSpPr>
        <p:spPr>
          <a:xfrm>
            <a:off x="5189668" y="4333624"/>
            <a:ext cx="2023118" cy="369332"/>
          </a:xfrm>
          <a:prstGeom prst="rect">
            <a:avLst/>
          </a:prstGeom>
          <a:noFill/>
        </p:spPr>
        <p:txBody>
          <a:bodyPr wrap="none" rtlCol="0">
            <a:spAutoFit/>
          </a:bodyPr>
          <a:lstStyle/>
          <a:p>
            <a:r>
              <a:rPr lang="es-EC" b="1" dirty="0">
                <a:solidFill>
                  <a:schemeClr val="bg1">
                    <a:lumMod val="65000"/>
                    <a:lumOff val="35000"/>
                  </a:schemeClr>
                </a:solidFill>
              </a:rPr>
              <a:t>FECHA DE EMISIÓN</a:t>
            </a:r>
          </a:p>
        </p:txBody>
      </p:sp>
      <p:sp>
        <p:nvSpPr>
          <p:cNvPr id="16" name="CuadroTexto 15">
            <a:extLst>
              <a:ext uri="{FF2B5EF4-FFF2-40B4-BE49-F238E27FC236}">
                <a16:creationId xmlns:a16="http://schemas.microsoft.com/office/drawing/2014/main" id="{A93D18AD-3029-4389-8D45-F7C6EE9A2E54}"/>
              </a:ext>
            </a:extLst>
          </p:cNvPr>
          <p:cNvSpPr txBox="1"/>
          <p:nvPr/>
        </p:nvSpPr>
        <p:spPr>
          <a:xfrm>
            <a:off x="5288003" y="4866031"/>
            <a:ext cx="2346511" cy="369332"/>
          </a:xfrm>
          <a:prstGeom prst="rect">
            <a:avLst/>
          </a:prstGeom>
          <a:noFill/>
        </p:spPr>
        <p:txBody>
          <a:bodyPr wrap="square" rtlCol="0">
            <a:spAutoFit/>
          </a:bodyPr>
          <a:lstStyle/>
          <a:p>
            <a:r>
              <a:rPr lang="es-EC" dirty="0">
                <a:solidFill>
                  <a:srgbClr val="FFFFCC"/>
                </a:solidFill>
              </a:rPr>
              <a:t>25 DE JUNIO, 2026</a:t>
            </a:r>
          </a:p>
        </p:txBody>
      </p:sp>
    </p:spTree>
    <p:extLst>
      <p:ext uri="{BB962C8B-B14F-4D97-AF65-F5344CB8AC3E}">
        <p14:creationId xmlns:p14="http://schemas.microsoft.com/office/powerpoint/2010/main" val="3131705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D08F28C-6DE9-4FF3-B5B5-16BF9D167F91}"/>
              </a:ext>
            </a:extLst>
          </p:cNvPr>
          <p:cNvPicPr>
            <a:picLocks noChangeAspect="1"/>
          </p:cNvPicPr>
          <p:nvPr/>
        </p:nvPicPr>
        <p:blipFill>
          <a:blip r:embed="rId2"/>
          <a:stretch>
            <a:fillRect/>
          </a:stretch>
        </p:blipFill>
        <p:spPr>
          <a:xfrm>
            <a:off x="129041" y="361950"/>
            <a:ext cx="1628775" cy="714375"/>
          </a:xfrm>
          <a:prstGeom prst="rect">
            <a:avLst/>
          </a:prstGeom>
        </p:spPr>
      </p:pic>
      <p:sp>
        <p:nvSpPr>
          <p:cNvPr id="10" name="CuadroTexto 9">
            <a:extLst>
              <a:ext uri="{FF2B5EF4-FFF2-40B4-BE49-F238E27FC236}">
                <a16:creationId xmlns:a16="http://schemas.microsoft.com/office/drawing/2014/main" id="{BBAB894E-5B10-49F6-AE08-E9D123B626CF}"/>
              </a:ext>
            </a:extLst>
          </p:cNvPr>
          <p:cNvSpPr txBox="1"/>
          <p:nvPr/>
        </p:nvSpPr>
        <p:spPr>
          <a:xfrm>
            <a:off x="1757816" y="553105"/>
            <a:ext cx="9113005" cy="523220"/>
          </a:xfrm>
          <a:prstGeom prst="rect">
            <a:avLst/>
          </a:prstGeom>
          <a:noFill/>
        </p:spPr>
        <p:txBody>
          <a:bodyPr wrap="square">
            <a:spAutoFit/>
          </a:bodyPr>
          <a:lstStyle/>
          <a:p>
            <a:pPr algn="ctr"/>
            <a:r>
              <a:rPr lang="es-ES" sz="2800" dirty="0">
                <a:solidFill>
                  <a:srgbClr val="FFC000"/>
                </a:solidFill>
              </a:rPr>
              <a:t>URBANIZACIÓN</a:t>
            </a:r>
            <a:endParaRPr lang="es-EC" sz="2800" dirty="0">
              <a:solidFill>
                <a:srgbClr val="FFC000"/>
              </a:solidFill>
            </a:endParaRPr>
          </a:p>
        </p:txBody>
      </p:sp>
      <p:sp>
        <p:nvSpPr>
          <p:cNvPr id="8" name="object 9">
            <a:extLst>
              <a:ext uri="{FF2B5EF4-FFF2-40B4-BE49-F238E27FC236}">
                <a16:creationId xmlns:a16="http://schemas.microsoft.com/office/drawing/2014/main" id="{136ED150-BB26-4EAF-8060-02F545D8EEFC}"/>
              </a:ext>
            </a:extLst>
          </p:cNvPr>
          <p:cNvSpPr/>
          <p:nvPr/>
        </p:nvSpPr>
        <p:spPr>
          <a:xfrm>
            <a:off x="129041" y="1747927"/>
            <a:ext cx="5966959" cy="4172425"/>
          </a:xfrm>
          <a:prstGeom prst="rect">
            <a:avLst/>
          </a:prstGeom>
          <a:blipFill>
            <a:blip r:embed="rId3" cstate="print"/>
            <a:stretch>
              <a:fillRect/>
            </a:stretch>
          </a:blipFill>
        </p:spPr>
        <p:txBody>
          <a:bodyPr wrap="square" lIns="0" tIns="0" rIns="0" bIns="0" rtlCol="0">
            <a:noAutofit/>
          </a:bodyPr>
          <a:lstStyle/>
          <a:p>
            <a:endParaRPr/>
          </a:p>
        </p:txBody>
      </p:sp>
      <p:sp>
        <p:nvSpPr>
          <p:cNvPr id="11" name="CuadroTexto 10">
            <a:extLst>
              <a:ext uri="{FF2B5EF4-FFF2-40B4-BE49-F238E27FC236}">
                <a16:creationId xmlns:a16="http://schemas.microsoft.com/office/drawing/2014/main" id="{ECA5748C-2940-47CC-A949-701D4E6E91C2}"/>
              </a:ext>
            </a:extLst>
          </p:cNvPr>
          <p:cNvSpPr txBox="1"/>
          <p:nvPr/>
        </p:nvSpPr>
        <p:spPr>
          <a:xfrm>
            <a:off x="6314318" y="2556866"/>
            <a:ext cx="5748641" cy="2554545"/>
          </a:xfrm>
          <a:prstGeom prst="rect">
            <a:avLst/>
          </a:prstGeom>
          <a:noFill/>
        </p:spPr>
        <p:txBody>
          <a:bodyPr wrap="square">
            <a:spAutoFit/>
          </a:bodyPr>
          <a:lstStyle/>
          <a:p>
            <a:pPr algn="just"/>
            <a:r>
              <a:rPr lang="es-EC" sz="2000" dirty="0"/>
              <a:t>ATLANTIDA: contará con Garita de acceso y control electrónico 24 horas, Cerramiento Perimetral, Aceras, Bordillos, Calles Principales Pavimentadas, calles Secundarias adoquinadas, Terrenos destinados para áreas de recreación y área Social, Redes de Agua Potable, Tendido de redes de Luz eléctrica, Alcantarillado, Terrenos rellenados y nivelados listos para construir.</a:t>
            </a:r>
          </a:p>
        </p:txBody>
      </p:sp>
    </p:spTree>
    <p:extLst>
      <p:ext uri="{BB962C8B-B14F-4D97-AF65-F5344CB8AC3E}">
        <p14:creationId xmlns:p14="http://schemas.microsoft.com/office/powerpoint/2010/main" val="1129630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D08F28C-6DE9-4FF3-B5B5-16BF9D167F91}"/>
              </a:ext>
            </a:extLst>
          </p:cNvPr>
          <p:cNvPicPr>
            <a:picLocks noChangeAspect="1"/>
          </p:cNvPicPr>
          <p:nvPr/>
        </p:nvPicPr>
        <p:blipFill>
          <a:blip r:embed="rId2"/>
          <a:stretch>
            <a:fillRect/>
          </a:stretch>
        </p:blipFill>
        <p:spPr>
          <a:xfrm>
            <a:off x="129041" y="361950"/>
            <a:ext cx="1628775" cy="714375"/>
          </a:xfrm>
          <a:prstGeom prst="rect">
            <a:avLst/>
          </a:prstGeom>
        </p:spPr>
      </p:pic>
      <p:sp>
        <p:nvSpPr>
          <p:cNvPr id="10" name="CuadroTexto 9">
            <a:extLst>
              <a:ext uri="{FF2B5EF4-FFF2-40B4-BE49-F238E27FC236}">
                <a16:creationId xmlns:a16="http://schemas.microsoft.com/office/drawing/2014/main" id="{BBAB894E-5B10-49F6-AE08-E9D123B626CF}"/>
              </a:ext>
            </a:extLst>
          </p:cNvPr>
          <p:cNvSpPr txBox="1"/>
          <p:nvPr/>
        </p:nvSpPr>
        <p:spPr>
          <a:xfrm>
            <a:off x="1757816" y="553105"/>
            <a:ext cx="9113005" cy="523220"/>
          </a:xfrm>
          <a:prstGeom prst="rect">
            <a:avLst/>
          </a:prstGeom>
          <a:noFill/>
        </p:spPr>
        <p:txBody>
          <a:bodyPr wrap="square">
            <a:spAutoFit/>
          </a:bodyPr>
          <a:lstStyle/>
          <a:p>
            <a:pPr algn="ctr"/>
            <a:r>
              <a:rPr lang="es-ES" sz="2800" dirty="0">
                <a:solidFill>
                  <a:srgbClr val="FFC000"/>
                </a:solidFill>
              </a:rPr>
              <a:t>UBICACIÓN ESTRATÉGICA</a:t>
            </a:r>
            <a:endParaRPr lang="es-EC" sz="2800" dirty="0">
              <a:solidFill>
                <a:srgbClr val="FFC000"/>
              </a:solidFill>
            </a:endParaRPr>
          </a:p>
        </p:txBody>
      </p:sp>
      <p:sp>
        <p:nvSpPr>
          <p:cNvPr id="11" name="CuadroTexto 10">
            <a:extLst>
              <a:ext uri="{FF2B5EF4-FFF2-40B4-BE49-F238E27FC236}">
                <a16:creationId xmlns:a16="http://schemas.microsoft.com/office/drawing/2014/main" id="{ECA5748C-2940-47CC-A949-701D4E6E91C2}"/>
              </a:ext>
            </a:extLst>
          </p:cNvPr>
          <p:cNvSpPr txBox="1"/>
          <p:nvPr/>
        </p:nvSpPr>
        <p:spPr>
          <a:xfrm>
            <a:off x="165316" y="1595914"/>
            <a:ext cx="5748641" cy="4401205"/>
          </a:xfrm>
          <a:prstGeom prst="rect">
            <a:avLst/>
          </a:prstGeom>
          <a:noFill/>
        </p:spPr>
        <p:txBody>
          <a:bodyPr wrap="square">
            <a:spAutoFit/>
          </a:bodyPr>
          <a:lstStyle/>
          <a:p>
            <a:pPr algn="just"/>
            <a:r>
              <a:rPr lang="es-ES" sz="2000" dirty="0"/>
              <a:t>A pocos metros (al frente) de los conjuntos habitacionales, se proyecta la construcción del PARQUE TEMATICO (FRANQUICIA INTERNACIONAL) en la ETAPA VII. Complejo Turístico que será el más grande del perfil costero ecuatoriano, dirigido para quienes buscan disfrutar de un ambiente social sano y seguro, rodeado con caminerías, ciclo vías, parques </a:t>
            </a:r>
          </a:p>
          <a:p>
            <a:pPr algn="just"/>
            <a:r>
              <a:rPr lang="es-ES" sz="2000" dirty="0"/>
              <a:t>lineales, cabañas familiares, restaurantes, sistema de toboganes y piscinas con OLAS ARTIFICIALES, hotelería; en fin, todo tipo de recreación y práctica de deportes acuáticos de bajo impacto. Los dueños de propiedades de los distintos conjuntos habitacionales, tendrán acceso a una infinidad de beneficios.</a:t>
            </a:r>
          </a:p>
        </p:txBody>
      </p:sp>
      <p:sp>
        <p:nvSpPr>
          <p:cNvPr id="7" name="object 16">
            <a:extLst>
              <a:ext uri="{FF2B5EF4-FFF2-40B4-BE49-F238E27FC236}">
                <a16:creationId xmlns:a16="http://schemas.microsoft.com/office/drawing/2014/main" id="{DA9D6384-E0C1-469E-A4FB-E12DCDEB86C1}"/>
              </a:ext>
            </a:extLst>
          </p:cNvPr>
          <p:cNvSpPr/>
          <p:nvPr/>
        </p:nvSpPr>
        <p:spPr>
          <a:xfrm>
            <a:off x="5977599" y="1267480"/>
            <a:ext cx="5971594" cy="4662075"/>
          </a:xfrm>
          <a:prstGeom prst="rect">
            <a:avLst/>
          </a:prstGeom>
          <a:blipFill>
            <a:blip r:embed="rId3" cstate="print"/>
            <a:stretch>
              <a:fillRect/>
            </a:stretch>
          </a:blipFill>
        </p:spPr>
        <p:txBody>
          <a:bodyPr wrap="square" lIns="0" tIns="0" rIns="0" bIns="0" rtlCol="0">
            <a:noAutofit/>
          </a:bodyPr>
          <a:lstStyle/>
          <a:p>
            <a:endParaRPr/>
          </a:p>
        </p:txBody>
      </p:sp>
      <p:sp>
        <p:nvSpPr>
          <p:cNvPr id="2" name="CuadroTexto 1">
            <a:extLst>
              <a:ext uri="{FF2B5EF4-FFF2-40B4-BE49-F238E27FC236}">
                <a16:creationId xmlns:a16="http://schemas.microsoft.com/office/drawing/2014/main" id="{65DAA6C7-A805-45B5-A332-3E169FC15A31}"/>
              </a:ext>
            </a:extLst>
          </p:cNvPr>
          <p:cNvSpPr txBox="1"/>
          <p:nvPr/>
        </p:nvSpPr>
        <p:spPr>
          <a:xfrm>
            <a:off x="9345477" y="5949941"/>
            <a:ext cx="2681207" cy="369332"/>
          </a:xfrm>
          <a:prstGeom prst="rect">
            <a:avLst/>
          </a:prstGeom>
          <a:noFill/>
        </p:spPr>
        <p:txBody>
          <a:bodyPr wrap="square" rtlCol="0">
            <a:spAutoFit/>
          </a:bodyPr>
          <a:lstStyle/>
          <a:p>
            <a:pPr algn="r"/>
            <a:r>
              <a:rPr lang="es-EC" dirty="0"/>
              <a:t>Imagen Referencial</a:t>
            </a:r>
          </a:p>
        </p:txBody>
      </p:sp>
    </p:spTree>
    <p:extLst>
      <p:ext uri="{BB962C8B-B14F-4D97-AF65-F5344CB8AC3E}">
        <p14:creationId xmlns:p14="http://schemas.microsoft.com/office/powerpoint/2010/main" val="3396133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D08F28C-6DE9-4FF3-B5B5-16BF9D167F91}"/>
              </a:ext>
            </a:extLst>
          </p:cNvPr>
          <p:cNvPicPr>
            <a:picLocks noChangeAspect="1"/>
          </p:cNvPicPr>
          <p:nvPr/>
        </p:nvPicPr>
        <p:blipFill>
          <a:blip r:embed="rId2"/>
          <a:stretch>
            <a:fillRect/>
          </a:stretch>
        </p:blipFill>
        <p:spPr>
          <a:xfrm>
            <a:off x="129041" y="361950"/>
            <a:ext cx="1628775" cy="714375"/>
          </a:xfrm>
          <a:prstGeom prst="rect">
            <a:avLst/>
          </a:prstGeom>
        </p:spPr>
      </p:pic>
      <p:sp>
        <p:nvSpPr>
          <p:cNvPr id="10" name="CuadroTexto 9">
            <a:extLst>
              <a:ext uri="{FF2B5EF4-FFF2-40B4-BE49-F238E27FC236}">
                <a16:creationId xmlns:a16="http://schemas.microsoft.com/office/drawing/2014/main" id="{BBAB894E-5B10-49F6-AE08-E9D123B626CF}"/>
              </a:ext>
            </a:extLst>
          </p:cNvPr>
          <p:cNvSpPr txBox="1"/>
          <p:nvPr/>
        </p:nvSpPr>
        <p:spPr>
          <a:xfrm>
            <a:off x="1757816" y="553105"/>
            <a:ext cx="9113005" cy="523220"/>
          </a:xfrm>
          <a:prstGeom prst="rect">
            <a:avLst/>
          </a:prstGeom>
          <a:noFill/>
        </p:spPr>
        <p:txBody>
          <a:bodyPr wrap="square">
            <a:spAutoFit/>
          </a:bodyPr>
          <a:lstStyle/>
          <a:p>
            <a:pPr algn="ctr"/>
            <a:r>
              <a:rPr lang="es-ES" sz="2800" dirty="0">
                <a:solidFill>
                  <a:srgbClr val="FFC000"/>
                </a:solidFill>
              </a:rPr>
              <a:t>VIAS DE ACCESO AL PROYECTO</a:t>
            </a:r>
            <a:endParaRPr lang="es-EC" sz="2800" dirty="0">
              <a:solidFill>
                <a:srgbClr val="FFC000"/>
              </a:solidFill>
            </a:endParaRPr>
          </a:p>
        </p:txBody>
      </p:sp>
      <p:sp>
        <p:nvSpPr>
          <p:cNvPr id="11" name="CuadroTexto 10">
            <a:extLst>
              <a:ext uri="{FF2B5EF4-FFF2-40B4-BE49-F238E27FC236}">
                <a16:creationId xmlns:a16="http://schemas.microsoft.com/office/drawing/2014/main" id="{ECA5748C-2940-47CC-A949-701D4E6E91C2}"/>
              </a:ext>
            </a:extLst>
          </p:cNvPr>
          <p:cNvSpPr txBox="1"/>
          <p:nvPr/>
        </p:nvSpPr>
        <p:spPr>
          <a:xfrm>
            <a:off x="347359" y="1180262"/>
            <a:ext cx="11245373" cy="707886"/>
          </a:xfrm>
          <a:prstGeom prst="rect">
            <a:avLst/>
          </a:prstGeom>
          <a:noFill/>
        </p:spPr>
        <p:txBody>
          <a:bodyPr wrap="square">
            <a:spAutoFit/>
          </a:bodyPr>
          <a:lstStyle/>
          <a:p>
            <a:pPr algn="just"/>
            <a:r>
              <a:rPr lang="es-ES" sz="2000" dirty="0"/>
              <a:t>La Prefectura de Santa Elena ha construido una carretera  de primer orden, que permite una circulación con seguridad y </a:t>
            </a:r>
            <a:r>
              <a:rPr lang="es-ES" sz="2000" dirty="0" err="1"/>
              <a:t>rápidez</a:t>
            </a:r>
            <a:r>
              <a:rPr lang="es-ES" sz="2000" dirty="0"/>
              <a:t>.</a:t>
            </a:r>
          </a:p>
        </p:txBody>
      </p:sp>
      <p:sp>
        <p:nvSpPr>
          <p:cNvPr id="2" name="CuadroTexto 1">
            <a:extLst>
              <a:ext uri="{FF2B5EF4-FFF2-40B4-BE49-F238E27FC236}">
                <a16:creationId xmlns:a16="http://schemas.microsoft.com/office/drawing/2014/main" id="{65DAA6C7-A805-45B5-A332-3E169FC15A31}"/>
              </a:ext>
            </a:extLst>
          </p:cNvPr>
          <p:cNvSpPr txBox="1"/>
          <p:nvPr/>
        </p:nvSpPr>
        <p:spPr>
          <a:xfrm>
            <a:off x="1414258" y="5909543"/>
            <a:ext cx="2681207" cy="369332"/>
          </a:xfrm>
          <a:prstGeom prst="rect">
            <a:avLst/>
          </a:prstGeom>
          <a:noFill/>
        </p:spPr>
        <p:txBody>
          <a:bodyPr wrap="square" rtlCol="0">
            <a:spAutoFit/>
          </a:bodyPr>
          <a:lstStyle/>
          <a:p>
            <a:pPr algn="r"/>
            <a:r>
              <a:rPr lang="es-EC" dirty="0"/>
              <a:t>Foto: Octubre 2022</a:t>
            </a:r>
          </a:p>
        </p:txBody>
      </p:sp>
      <p:sp>
        <p:nvSpPr>
          <p:cNvPr id="8" name="object 17">
            <a:extLst>
              <a:ext uri="{FF2B5EF4-FFF2-40B4-BE49-F238E27FC236}">
                <a16:creationId xmlns:a16="http://schemas.microsoft.com/office/drawing/2014/main" id="{68F6BF68-3360-4032-BF80-70283DB1B73E}"/>
              </a:ext>
            </a:extLst>
          </p:cNvPr>
          <p:cNvSpPr/>
          <p:nvPr/>
        </p:nvSpPr>
        <p:spPr>
          <a:xfrm>
            <a:off x="129041" y="2706661"/>
            <a:ext cx="3838525" cy="3163248"/>
          </a:xfrm>
          <a:prstGeom prst="rect">
            <a:avLst/>
          </a:prstGeom>
          <a:blipFill>
            <a:blip r:embed="rId3" cstate="print"/>
            <a:stretch>
              <a:fillRect/>
            </a:stretch>
          </a:blipFill>
        </p:spPr>
        <p:txBody>
          <a:bodyPr wrap="square" lIns="0" tIns="0" rIns="0" bIns="0" rtlCol="0">
            <a:noAutofit/>
          </a:bodyPr>
          <a:lstStyle/>
          <a:p>
            <a:endParaRPr/>
          </a:p>
        </p:txBody>
      </p:sp>
      <p:sp>
        <p:nvSpPr>
          <p:cNvPr id="9" name="object 8">
            <a:extLst>
              <a:ext uri="{FF2B5EF4-FFF2-40B4-BE49-F238E27FC236}">
                <a16:creationId xmlns:a16="http://schemas.microsoft.com/office/drawing/2014/main" id="{62DB3B4B-D824-4BF2-B42F-233344CDC103}"/>
              </a:ext>
            </a:extLst>
          </p:cNvPr>
          <p:cNvSpPr/>
          <p:nvPr/>
        </p:nvSpPr>
        <p:spPr>
          <a:xfrm>
            <a:off x="4194248" y="2725074"/>
            <a:ext cx="3838525" cy="3144835"/>
          </a:xfrm>
          <a:prstGeom prst="rect">
            <a:avLst/>
          </a:prstGeom>
          <a:blipFill>
            <a:blip r:embed="rId4" cstate="print"/>
            <a:stretch>
              <a:fillRect/>
            </a:stretch>
          </a:blipFill>
        </p:spPr>
        <p:txBody>
          <a:bodyPr wrap="square" lIns="0" tIns="0" rIns="0" bIns="0" rtlCol="0">
            <a:noAutofit/>
          </a:bodyPr>
          <a:lstStyle/>
          <a:p>
            <a:endParaRPr/>
          </a:p>
        </p:txBody>
      </p:sp>
      <p:sp>
        <p:nvSpPr>
          <p:cNvPr id="12" name="object 7">
            <a:extLst>
              <a:ext uri="{FF2B5EF4-FFF2-40B4-BE49-F238E27FC236}">
                <a16:creationId xmlns:a16="http://schemas.microsoft.com/office/drawing/2014/main" id="{B367D052-260B-45FD-A1BD-6226B27EFF46}"/>
              </a:ext>
            </a:extLst>
          </p:cNvPr>
          <p:cNvSpPr/>
          <p:nvPr/>
        </p:nvSpPr>
        <p:spPr>
          <a:xfrm>
            <a:off x="8224436" y="2706662"/>
            <a:ext cx="3838523" cy="3144836"/>
          </a:xfrm>
          <a:prstGeom prst="rect">
            <a:avLst/>
          </a:prstGeom>
          <a:blipFill>
            <a:blip r:embed="rId5" cstate="print"/>
            <a:stretch>
              <a:fillRect/>
            </a:stretch>
          </a:blipFill>
        </p:spPr>
        <p:txBody>
          <a:bodyPr wrap="square" lIns="0" tIns="0" rIns="0" bIns="0" rtlCol="0">
            <a:noAutofit/>
          </a:bodyPr>
          <a:lstStyle/>
          <a:p>
            <a:endParaRPr/>
          </a:p>
        </p:txBody>
      </p:sp>
      <p:sp>
        <p:nvSpPr>
          <p:cNvPr id="13" name="CuadroTexto 12">
            <a:extLst>
              <a:ext uri="{FF2B5EF4-FFF2-40B4-BE49-F238E27FC236}">
                <a16:creationId xmlns:a16="http://schemas.microsoft.com/office/drawing/2014/main" id="{6C6F2B9A-EBBE-49D8-AA21-E32E78EC4028}"/>
              </a:ext>
            </a:extLst>
          </p:cNvPr>
          <p:cNvSpPr txBox="1"/>
          <p:nvPr/>
        </p:nvSpPr>
        <p:spPr>
          <a:xfrm>
            <a:off x="5453335" y="5885870"/>
            <a:ext cx="2681207" cy="369332"/>
          </a:xfrm>
          <a:prstGeom prst="rect">
            <a:avLst/>
          </a:prstGeom>
          <a:noFill/>
        </p:spPr>
        <p:txBody>
          <a:bodyPr wrap="square" rtlCol="0">
            <a:spAutoFit/>
          </a:bodyPr>
          <a:lstStyle/>
          <a:p>
            <a:pPr algn="r"/>
            <a:r>
              <a:rPr lang="es-EC" dirty="0"/>
              <a:t>Foto: Febrero 2023</a:t>
            </a:r>
          </a:p>
        </p:txBody>
      </p:sp>
      <p:sp>
        <p:nvSpPr>
          <p:cNvPr id="14" name="CuadroTexto 13">
            <a:extLst>
              <a:ext uri="{FF2B5EF4-FFF2-40B4-BE49-F238E27FC236}">
                <a16:creationId xmlns:a16="http://schemas.microsoft.com/office/drawing/2014/main" id="{77889861-56D2-4E20-A281-4258A0D807F8}"/>
              </a:ext>
            </a:extLst>
          </p:cNvPr>
          <p:cNvSpPr txBox="1"/>
          <p:nvPr/>
        </p:nvSpPr>
        <p:spPr>
          <a:xfrm>
            <a:off x="9437138" y="5838083"/>
            <a:ext cx="2681207" cy="369332"/>
          </a:xfrm>
          <a:prstGeom prst="rect">
            <a:avLst/>
          </a:prstGeom>
          <a:noFill/>
        </p:spPr>
        <p:txBody>
          <a:bodyPr wrap="square" rtlCol="0">
            <a:spAutoFit/>
          </a:bodyPr>
          <a:lstStyle/>
          <a:p>
            <a:pPr algn="r"/>
            <a:r>
              <a:rPr lang="es-EC" dirty="0"/>
              <a:t>Foto: Febrero 2025</a:t>
            </a:r>
          </a:p>
        </p:txBody>
      </p:sp>
    </p:spTree>
    <p:extLst>
      <p:ext uri="{BB962C8B-B14F-4D97-AF65-F5344CB8AC3E}">
        <p14:creationId xmlns:p14="http://schemas.microsoft.com/office/powerpoint/2010/main" val="105478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D08F28C-6DE9-4FF3-B5B5-16BF9D167F91}"/>
              </a:ext>
            </a:extLst>
          </p:cNvPr>
          <p:cNvPicPr>
            <a:picLocks noChangeAspect="1"/>
          </p:cNvPicPr>
          <p:nvPr/>
        </p:nvPicPr>
        <p:blipFill>
          <a:blip r:embed="rId2"/>
          <a:stretch>
            <a:fillRect/>
          </a:stretch>
        </p:blipFill>
        <p:spPr>
          <a:xfrm>
            <a:off x="129041" y="361950"/>
            <a:ext cx="1628775" cy="714375"/>
          </a:xfrm>
          <a:prstGeom prst="rect">
            <a:avLst/>
          </a:prstGeom>
        </p:spPr>
      </p:pic>
      <p:sp>
        <p:nvSpPr>
          <p:cNvPr id="10" name="CuadroTexto 9">
            <a:extLst>
              <a:ext uri="{FF2B5EF4-FFF2-40B4-BE49-F238E27FC236}">
                <a16:creationId xmlns:a16="http://schemas.microsoft.com/office/drawing/2014/main" id="{BBAB894E-5B10-49F6-AE08-E9D123B626CF}"/>
              </a:ext>
            </a:extLst>
          </p:cNvPr>
          <p:cNvSpPr txBox="1"/>
          <p:nvPr/>
        </p:nvSpPr>
        <p:spPr>
          <a:xfrm>
            <a:off x="1757816" y="553105"/>
            <a:ext cx="9113005" cy="523220"/>
          </a:xfrm>
          <a:prstGeom prst="rect">
            <a:avLst/>
          </a:prstGeom>
          <a:noFill/>
        </p:spPr>
        <p:txBody>
          <a:bodyPr wrap="square">
            <a:spAutoFit/>
          </a:bodyPr>
          <a:lstStyle/>
          <a:p>
            <a:pPr algn="ctr"/>
            <a:r>
              <a:rPr lang="es-ES" sz="2800" dirty="0">
                <a:solidFill>
                  <a:srgbClr val="FFC000"/>
                </a:solidFill>
              </a:rPr>
              <a:t>REQUISITOS PARA OBTENER UNA PROPIEDAD</a:t>
            </a:r>
            <a:endParaRPr lang="es-EC" sz="2800" dirty="0">
              <a:solidFill>
                <a:srgbClr val="FFC000"/>
              </a:solidFill>
            </a:endParaRPr>
          </a:p>
        </p:txBody>
      </p:sp>
      <p:sp>
        <p:nvSpPr>
          <p:cNvPr id="11" name="CuadroTexto 10">
            <a:extLst>
              <a:ext uri="{FF2B5EF4-FFF2-40B4-BE49-F238E27FC236}">
                <a16:creationId xmlns:a16="http://schemas.microsoft.com/office/drawing/2014/main" id="{ECA5748C-2940-47CC-A949-701D4E6E91C2}"/>
              </a:ext>
            </a:extLst>
          </p:cNvPr>
          <p:cNvSpPr txBox="1"/>
          <p:nvPr/>
        </p:nvSpPr>
        <p:spPr>
          <a:xfrm>
            <a:off x="347359" y="1180262"/>
            <a:ext cx="11245373" cy="707886"/>
          </a:xfrm>
          <a:prstGeom prst="rect">
            <a:avLst/>
          </a:prstGeom>
          <a:noFill/>
        </p:spPr>
        <p:txBody>
          <a:bodyPr wrap="square">
            <a:spAutoFit/>
          </a:bodyPr>
          <a:lstStyle/>
          <a:p>
            <a:pPr algn="just"/>
            <a:r>
              <a:rPr lang="es-ES" sz="2000" dirty="0"/>
              <a:t>La Prefectura de Santa Elena ha construido una carretera  de primer orden, que permite una circulación con seguridad y rapidez.</a:t>
            </a:r>
          </a:p>
        </p:txBody>
      </p:sp>
      <p:sp>
        <p:nvSpPr>
          <p:cNvPr id="15" name="CuadroTexto 14">
            <a:extLst>
              <a:ext uri="{FF2B5EF4-FFF2-40B4-BE49-F238E27FC236}">
                <a16:creationId xmlns:a16="http://schemas.microsoft.com/office/drawing/2014/main" id="{96BDFF0D-D14C-4D58-B089-5F2E59646BC9}"/>
              </a:ext>
            </a:extLst>
          </p:cNvPr>
          <p:cNvSpPr txBox="1"/>
          <p:nvPr/>
        </p:nvSpPr>
        <p:spPr>
          <a:xfrm>
            <a:off x="347358" y="2107531"/>
            <a:ext cx="11245373" cy="2554545"/>
          </a:xfrm>
          <a:prstGeom prst="rect">
            <a:avLst/>
          </a:prstGeom>
          <a:noFill/>
        </p:spPr>
        <p:txBody>
          <a:bodyPr wrap="square">
            <a:spAutoFit/>
          </a:bodyPr>
          <a:lstStyle/>
          <a:p>
            <a:pPr marL="342900" indent="-342900">
              <a:buAutoNum type="arabicPeriod"/>
            </a:pPr>
            <a:r>
              <a:rPr lang="es-ES" sz="2000" dirty="0"/>
              <a:t>CEDULA DE IDENTIDAD 2. </a:t>
            </a:r>
          </a:p>
          <a:p>
            <a:pPr marL="342900" indent="-342900">
              <a:buAutoNum type="arabicPeriod"/>
            </a:pPr>
            <a:r>
              <a:rPr lang="es-ES" sz="2000" dirty="0"/>
              <a:t>DIRECCION DE RESIDENCIA. -COPIA DE SERVICIO BASICO.3, </a:t>
            </a:r>
          </a:p>
          <a:p>
            <a:pPr marL="342900" indent="-342900">
              <a:buAutoNum type="arabicPeriod"/>
            </a:pPr>
            <a:r>
              <a:rPr lang="es-ES" sz="2000" dirty="0"/>
              <a:t>10% de ENTRADA para la FIRMA DE ESCRITURA DE PROMESA DE COMPRA/VENTA.</a:t>
            </a:r>
          </a:p>
          <a:p>
            <a:pPr marL="342900" indent="-342900">
              <a:buAutoNum type="arabicPeriod"/>
            </a:pPr>
            <a:r>
              <a:rPr lang="es-ES" sz="2000" dirty="0"/>
              <a:t>Lotes de 120m2 desde $40.200,00 dólares.</a:t>
            </a:r>
          </a:p>
          <a:p>
            <a:pPr marL="342900" indent="-342900">
              <a:buAutoNum type="arabicPeriod"/>
            </a:pPr>
            <a:r>
              <a:rPr lang="es-ES" sz="2000" dirty="0"/>
              <a:t>70% DE CREDITO DIRECTO SIN INTERESES</a:t>
            </a:r>
          </a:p>
          <a:p>
            <a:r>
              <a:rPr lang="es-ES" sz="2000" dirty="0"/>
              <a:t> </a:t>
            </a:r>
          </a:p>
          <a:p>
            <a:pPr marL="285750" indent="-285750">
              <a:buFontTx/>
              <a:buChar char="-"/>
            </a:pPr>
            <a:r>
              <a:rPr lang="es-ES" sz="2000" dirty="0"/>
              <a:t>NO REVISAMOS SU BURO DE CREDITO</a:t>
            </a:r>
          </a:p>
          <a:p>
            <a:pPr marL="285750" indent="-285750">
              <a:buFontTx/>
              <a:buChar char="-"/>
            </a:pPr>
            <a:r>
              <a:rPr lang="es-ES" sz="2000" dirty="0"/>
              <a:t>ASESORAMOS de manera gratuita para FINANCIAR la CONSTRUCION DE SU VIVIENDA.</a:t>
            </a:r>
          </a:p>
        </p:txBody>
      </p:sp>
      <p:sp>
        <p:nvSpPr>
          <p:cNvPr id="5" name="Rectángulo 4">
            <a:extLst>
              <a:ext uri="{FF2B5EF4-FFF2-40B4-BE49-F238E27FC236}">
                <a16:creationId xmlns:a16="http://schemas.microsoft.com/office/drawing/2014/main" id="{8A7A658D-F849-43F7-9E31-9A1C43331192}"/>
              </a:ext>
            </a:extLst>
          </p:cNvPr>
          <p:cNvSpPr/>
          <p:nvPr/>
        </p:nvSpPr>
        <p:spPr>
          <a:xfrm>
            <a:off x="1255363" y="5148775"/>
            <a:ext cx="9794929" cy="1156120"/>
          </a:xfrm>
          <a:prstGeom prst="rect">
            <a:avLst/>
          </a:prstGeom>
          <a:solidFill>
            <a:schemeClr val="tx2">
              <a:lumMod val="10000"/>
            </a:schemeClr>
          </a:solidFill>
          <a:ln>
            <a:solidFill>
              <a:schemeClr val="tx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sz="2000" b="1" dirty="0">
              <a:solidFill>
                <a:srgbClr val="FFC000"/>
              </a:solidFill>
            </a:endParaRPr>
          </a:p>
          <a:p>
            <a:pPr algn="ctr"/>
            <a:r>
              <a:rPr lang="es-EC" sz="2000" b="1" dirty="0">
                <a:solidFill>
                  <a:srgbClr val="FFC000"/>
                </a:solidFill>
              </a:rPr>
              <a:t>Av. Víctor Emilio Estrada 722 y Guayacanes, Edificio COLOMBO Piso 2 Oficina 2, Urdesa Central Guayaquil – Ecuador             Telf.: (593) 991212693  </a:t>
            </a:r>
          </a:p>
          <a:p>
            <a:pPr algn="ctr"/>
            <a:r>
              <a:rPr lang="es-EC" sz="2000" b="1" dirty="0">
                <a:solidFill>
                  <a:srgbClr val="FFC000"/>
                </a:solidFill>
              </a:rPr>
              <a:t>www.ciudaddelpacifico.com </a:t>
            </a:r>
          </a:p>
          <a:p>
            <a:pPr algn="ctr"/>
            <a:endParaRPr lang="es-EC" dirty="0">
              <a:solidFill>
                <a:srgbClr val="FFC000"/>
              </a:solidFill>
            </a:endParaRPr>
          </a:p>
        </p:txBody>
      </p:sp>
    </p:spTree>
    <p:extLst>
      <p:ext uri="{BB962C8B-B14F-4D97-AF65-F5344CB8AC3E}">
        <p14:creationId xmlns:p14="http://schemas.microsoft.com/office/powerpoint/2010/main" val="2718696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D08F28C-6DE9-4FF3-B5B5-16BF9D167F91}"/>
              </a:ext>
            </a:extLst>
          </p:cNvPr>
          <p:cNvPicPr>
            <a:picLocks noChangeAspect="1"/>
          </p:cNvPicPr>
          <p:nvPr/>
        </p:nvPicPr>
        <p:blipFill>
          <a:blip r:embed="rId2"/>
          <a:stretch>
            <a:fillRect/>
          </a:stretch>
        </p:blipFill>
        <p:spPr>
          <a:xfrm>
            <a:off x="129041" y="361950"/>
            <a:ext cx="1628775" cy="714375"/>
          </a:xfrm>
          <a:prstGeom prst="rect">
            <a:avLst/>
          </a:prstGeom>
        </p:spPr>
      </p:pic>
      <p:sp>
        <p:nvSpPr>
          <p:cNvPr id="5" name="Título 4">
            <a:extLst>
              <a:ext uri="{FF2B5EF4-FFF2-40B4-BE49-F238E27FC236}">
                <a16:creationId xmlns:a16="http://schemas.microsoft.com/office/drawing/2014/main" id="{D5C93C14-6356-473B-8707-F5882D0597FB}"/>
              </a:ext>
            </a:extLst>
          </p:cNvPr>
          <p:cNvSpPr>
            <a:spLocks noGrp="1"/>
          </p:cNvSpPr>
          <p:nvPr>
            <p:ph type="ctrTitle"/>
          </p:nvPr>
        </p:nvSpPr>
        <p:spPr>
          <a:xfrm>
            <a:off x="1757816" y="262771"/>
            <a:ext cx="9144000" cy="1057049"/>
          </a:xfrm>
        </p:spPr>
        <p:txBody>
          <a:bodyPr/>
          <a:lstStyle/>
          <a:p>
            <a:r>
              <a:rPr lang="es-EC" dirty="0">
                <a:solidFill>
                  <a:srgbClr val="FFD13F"/>
                </a:solidFill>
              </a:rPr>
              <a:t>Ubicación</a:t>
            </a:r>
          </a:p>
        </p:txBody>
      </p:sp>
      <p:sp>
        <p:nvSpPr>
          <p:cNvPr id="24" name="object 9">
            <a:extLst>
              <a:ext uri="{FF2B5EF4-FFF2-40B4-BE49-F238E27FC236}">
                <a16:creationId xmlns:a16="http://schemas.microsoft.com/office/drawing/2014/main" id="{4B4BA290-15EE-47E3-8EEE-88B79DA2AE0C}"/>
              </a:ext>
            </a:extLst>
          </p:cNvPr>
          <p:cNvSpPr/>
          <p:nvPr/>
        </p:nvSpPr>
        <p:spPr>
          <a:xfrm>
            <a:off x="305412" y="2080594"/>
            <a:ext cx="6265869" cy="4514635"/>
          </a:xfrm>
          <a:prstGeom prst="rect">
            <a:avLst/>
          </a:prstGeom>
          <a:blipFill>
            <a:blip r:embed="rId3" cstate="print"/>
            <a:stretch>
              <a:fillRect/>
            </a:stretch>
          </a:blipFill>
        </p:spPr>
        <p:txBody>
          <a:bodyPr wrap="square" lIns="0" tIns="0" rIns="0" bIns="0" rtlCol="0">
            <a:noAutofit/>
          </a:bodyPr>
          <a:lstStyle/>
          <a:p>
            <a:endParaRPr/>
          </a:p>
        </p:txBody>
      </p:sp>
      <p:sp>
        <p:nvSpPr>
          <p:cNvPr id="7" name="CuadroTexto 6">
            <a:extLst>
              <a:ext uri="{FF2B5EF4-FFF2-40B4-BE49-F238E27FC236}">
                <a16:creationId xmlns:a16="http://schemas.microsoft.com/office/drawing/2014/main" id="{EF589B55-E803-4E70-8D36-502B684BAE20}"/>
              </a:ext>
            </a:extLst>
          </p:cNvPr>
          <p:cNvSpPr txBox="1"/>
          <p:nvPr/>
        </p:nvSpPr>
        <p:spPr>
          <a:xfrm>
            <a:off x="6772756" y="3110275"/>
            <a:ext cx="5284924" cy="2862322"/>
          </a:xfrm>
          <a:prstGeom prst="rect">
            <a:avLst/>
          </a:prstGeom>
          <a:noFill/>
        </p:spPr>
        <p:txBody>
          <a:bodyPr wrap="square" rtlCol="0">
            <a:spAutoFit/>
          </a:bodyPr>
          <a:lstStyle/>
          <a:p>
            <a:pPr algn="just"/>
            <a:r>
              <a:rPr lang="es-ES" sz="2000" dirty="0"/>
              <a:t>Un Nuevo Estilo de Vida en las Costas del Pacífico ecuatoriano; situado a UNA HORA de Guayaquil en el sector de ENGUNGA, a 25 minutos de Salinas, A 30 minutos del Nuevo  Aeropuerto Internacional de Guayaquil. A 20 minutos del Aeropuerto ULPIANO PAEZ de  Salinas. Al pie de la Autopista Interoceánica que une las poblaciones de Salinas-Ancón-</a:t>
            </a:r>
            <a:r>
              <a:rPr lang="es-ES" sz="2000" dirty="0" err="1"/>
              <a:t>Engunga</a:t>
            </a:r>
            <a:r>
              <a:rPr lang="es-ES" sz="2000" dirty="0"/>
              <a:t> - </a:t>
            </a:r>
            <a:r>
              <a:rPr lang="es-ES" sz="2000" dirty="0" err="1"/>
              <a:t>Engabao</a:t>
            </a:r>
            <a:r>
              <a:rPr lang="es-ES" sz="2000" dirty="0"/>
              <a:t> con el Puerto de Aguas Profundas de Posorja.</a:t>
            </a:r>
          </a:p>
        </p:txBody>
      </p:sp>
      <p:sp>
        <p:nvSpPr>
          <p:cNvPr id="31" name="CuadroTexto 30">
            <a:extLst>
              <a:ext uri="{FF2B5EF4-FFF2-40B4-BE49-F238E27FC236}">
                <a16:creationId xmlns:a16="http://schemas.microsoft.com/office/drawing/2014/main" id="{031DDF00-A4C0-43E8-BC5B-33115C76DBA7}"/>
              </a:ext>
            </a:extLst>
          </p:cNvPr>
          <p:cNvSpPr txBox="1"/>
          <p:nvPr/>
        </p:nvSpPr>
        <p:spPr>
          <a:xfrm>
            <a:off x="305411" y="1500152"/>
            <a:ext cx="11519795" cy="400110"/>
          </a:xfrm>
          <a:prstGeom prst="rect">
            <a:avLst/>
          </a:prstGeom>
          <a:noFill/>
        </p:spPr>
        <p:txBody>
          <a:bodyPr wrap="square">
            <a:spAutoFit/>
          </a:bodyPr>
          <a:lstStyle/>
          <a:p>
            <a:pPr algn="just"/>
            <a:r>
              <a:rPr lang="es-EC" sz="2000" dirty="0"/>
              <a:t>Ubicada en el perfil costero ecuatoriano en el límite entre las Provincias de Guayas y Santa Elena.</a:t>
            </a:r>
          </a:p>
        </p:txBody>
      </p:sp>
    </p:spTree>
    <p:extLst>
      <p:ext uri="{BB962C8B-B14F-4D97-AF65-F5344CB8AC3E}">
        <p14:creationId xmlns:p14="http://schemas.microsoft.com/office/powerpoint/2010/main" val="4192546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D08F28C-6DE9-4FF3-B5B5-16BF9D167F91}"/>
              </a:ext>
            </a:extLst>
          </p:cNvPr>
          <p:cNvPicPr>
            <a:picLocks noChangeAspect="1"/>
          </p:cNvPicPr>
          <p:nvPr/>
        </p:nvPicPr>
        <p:blipFill>
          <a:blip r:embed="rId2"/>
          <a:stretch>
            <a:fillRect/>
          </a:stretch>
        </p:blipFill>
        <p:spPr>
          <a:xfrm>
            <a:off x="129041" y="361950"/>
            <a:ext cx="1628775" cy="714375"/>
          </a:xfrm>
          <a:prstGeom prst="rect">
            <a:avLst/>
          </a:prstGeom>
        </p:spPr>
      </p:pic>
      <p:sp>
        <p:nvSpPr>
          <p:cNvPr id="5" name="Título 4">
            <a:extLst>
              <a:ext uri="{FF2B5EF4-FFF2-40B4-BE49-F238E27FC236}">
                <a16:creationId xmlns:a16="http://schemas.microsoft.com/office/drawing/2014/main" id="{D5C93C14-6356-473B-8707-F5882D0597FB}"/>
              </a:ext>
            </a:extLst>
          </p:cNvPr>
          <p:cNvSpPr>
            <a:spLocks noGrp="1"/>
          </p:cNvSpPr>
          <p:nvPr>
            <p:ph type="ctrTitle"/>
          </p:nvPr>
        </p:nvSpPr>
        <p:spPr>
          <a:xfrm>
            <a:off x="1757816" y="262771"/>
            <a:ext cx="9144000" cy="1057049"/>
          </a:xfrm>
        </p:spPr>
        <p:txBody>
          <a:bodyPr/>
          <a:lstStyle/>
          <a:p>
            <a:r>
              <a:rPr lang="es-EC" dirty="0" err="1">
                <a:solidFill>
                  <a:srgbClr val="FFD13F"/>
                </a:solidFill>
              </a:rPr>
              <a:t>Atlantida</a:t>
            </a:r>
            <a:endParaRPr lang="es-EC" dirty="0">
              <a:solidFill>
                <a:srgbClr val="FFD13F"/>
              </a:solidFill>
            </a:endParaRPr>
          </a:p>
        </p:txBody>
      </p:sp>
      <p:sp>
        <p:nvSpPr>
          <p:cNvPr id="31" name="CuadroTexto 30">
            <a:extLst>
              <a:ext uri="{FF2B5EF4-FFF2-40B4-BE49-F238E27FC236}">
                <a16:creationId xmlns:a16="http://schemas.microsoft.com/office/drawing/2014/main" id="{031DDF00-A4C0-43E8-BC5B-33115C76DBA7}"/>
              </a:ext>
            </a:extLst>
          </p:cNvPr>
          <p:cNvSpPr txBox="1"/>
          <p:nvPr/>
        </p:nvSpPr>
        <p:spPr>
          <a:xfrm>
            <a:off x="219865" y="1319820"/>
            <a:ext cx="11752269" cy="1323439"/>
          </a:xfrm>
          <a:prstGeom prst="rect">
            <a:avLst/>
          </a:prstGeom>
          <a:noFill/>
        </p:spPr>
        <p:txBody>
          <a:bodyPr wrap="square">
            <a:spAutoFit/>
          </a:bodyPr>
          <a:lstStyle/>
          <a:p>
            <a:pPr algn="just"/>
            <a:r>
              <a:rPr lang="es-ES" sz="2000" dirty="0"/>
              <a:t>El conjunto habitacional ATLANTIDA, está diseñada para cumplir con todas las necesidades del convivir de familias modernas, cerca de todo, pero en un ambiente SEGURO y LIBRE DE CONTAMINACION. Dispone de Áreas destinadas para canchas deportivas, RODEADA de extensas áreas verdes y frente al PARQUE TEMATICO con franquicia internacional.</a:t>
            </a:r>
          </a:p>
        </p:txBody>
      </p:sp>
      <p:sp>
        <p:nvSpPr>
          <p:cNvPr id="8" name="object 8">
            <a:extLst>
              <a:ext uri="{FF2B5EF4-FFF2-40B4-BE49-F238E27FC236}">
                <a16:creationId xmlns:a16="http://schemas.microsoft.com/office/drawing/2014/main" id="{1BF9BD5F-E1CA-4179-AD1F-CD6F38DEA04D}"/>
              </a:ext>
            </a:extLst>
          </p:cNvPr>
          <p:cNvSpPr/>
          <p:nvPr/>
        </p:nvSpPr>
        <p:spPr>
          <a:xfrm>
            <a:off x="2381002" y="2643259"/>
            <a:ext cx="7897628" cy="3951970"/>
          </a:xfrm>
          <a:prstGeom prst="rect">
            <a:avLst/>
          </a:prstGeom>
          <a:blipFill>
            <a:blip r:embed="rId3" cstate="print"/>
            <a:stretch>
              <a:fillRect/>
            </a:stretch>
          </a:blipFill>
        </p:spPr>
        <p:txBody>
          <a:bodyPr wrap="square" lIns="0" tIns="0" rIns="0" bIns="0" rtlCol="0">
            <a:noAutofit/>
          </a:bodyPr>
          <a:lstStyle/>
          <a:p>
            <a:endParaRPr/>
          </a:p>
        </p:txBody>
      </p:sp>
    </p:spTree>
    <p:extLst>
      <p:ext uri="{BB962C8B-B14F-4D97-AF65-F5344CB8AC3E}">
        <p14:creationId xmlns:p14="http://schemas.microsoft.com/office/powerpoint/2010/main" val="372478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D08F28C-6DE9-4FF3-B5B5-16BF9D167F91}"/>
              </a:ext>
            </a:extLst>
          </p:cNvPr>
          <p:cNvPicPr>
            <a:picLocks noChangeAspect="1"/>
          </p:cNvPicPr>
          <p:nvPr/>
        </p:nvPicPr>
        <p:blipFill>
          <a:blip r:embed="rId2"/>
          <a:stretch>
            <a:fillRect/>
          </a:stretch>
        </p:blipFill>
        <p:spPr>
          <a:xfrm>
            <a:off x="129041" y="361950"/>
            <a:ext cx="1628775" cy="714375"/>
          </a:xfrm>
          <a:prstGeom prst="rect">
            <a:avLst/>
          </a:prstGeom>
        </p:spPr>
      </p:pic>
      <p:sp>
        <p:nvSpPr>
          <p:cNvPr id="5" name="Título 4">
            <a:extLst>
              <a:ext uri="{FF2B5EF4-FFF2-40B4-BE49-F238E27FC236}">
                <a16:creationId xmlns:a16="http://schemas.microsoft.com/office/drawing/2014/main" id="{D5C93C14-6356-473B-8707-F5882D0597FB}"/>
              </a:ext>
            </a:extLst>
          </p:cNvPr>
          <p:cNvSpPr>
            <a:spLocks noGrp="1"/>
          </p:cNvSpPr>
          <p:nvPr>
            <p:ph type="ctrTitle"/>
          </p:nvPr>
        </p:nvSpPr>
        <p:spPr>
          <a:xfrm>
            <a:off x="1757816" y="262771"/>
            <a:ext cx="9144000" cy="1057049"/>
          </a:xfrm>
        </p:spPr>
        <p:txBody>
          <a:bodyPr/>
          <a:lstStyle/>
          <a:p>
            <a:r>
              <a:rPr lang="es-EC" dirty="0" err="1">
                <a:solidFill>
                  <a:srgbClr val="FFD13F"/>
                </a:solidFill>
              </a:rPr>
              <a:t>Atlantida</a:t>
            </a:r>
            <a:endParaRPr lang="es-EC" dirty="0">
              <a:solidFill>
                <a:srgbClr val="FFD13F"/>
              </a:solidFill>
            </a:endParaRPr>
          </a:p>
        </p:txBody>
      </p:sp>
      <p:sp>
        <p:nvSpPr>
          <p:cNvPr id="31" name="CuadroTexto 30">
            <a:extLst>
              <a:ext uri="{FF2B5EF4-FFF2-40B4-BE49-F238E27FC236}">
                <a16:creationId xmlns:a16="http://schemas.microsoft.com/office/drawing/2014/main" id="{031DDF00-A4C0-43E8-BC5B-33115C76DBA7}"/>
              </a:ext>
            </a:extLst>
          </p:cNvPr>
          <p:cNvSpPr txBox="1"/>
          <p:nvPr/>
        </p:nvSpPr>
        <p:spPr>
          <a:xfrm>
            <a:off x="219865" y="5788164"/>
            <a:ext cx="11752269" cy="707886"/>
          </a:xfrm>
          <a:prstGeom prst="rect">
            <a:avLst/>
          </a:prstGeom>
          <a:noFill/>
        </p:spPr>
        <p:txBody>
          <a:bodyPr wrap="square">
            <a:spAutoFit/>
          </a:bodyPr>
          <a:lstStyle/>
          <a:p>
            <a:pPr algn="just"/>
            <a:r>
              <a:rPr lang="es-ES" sz="2000" dirty="0"/>
              <a:t>Con una GARITA DE CONTROL de diseño espectacular y soberbio a la vanguardia de la arquitectura moderna, que es la puerta de ingreso al espacio que siempre soñó, con seguridad  electrónica las 24 horas del día.</a:t>
            </a:r>
          </a:p>
        </p:txBody>
      </p:sp>
      <p:sp>
        <p:nvSpPr>
          <p:cNvPr id="7" name="object 7">
            <a:extLst>
              <a:ext uri="{FF2B5EF4-FFF2-40B4-BE49-F238E27FC236}">
                <a16:creationId xmlns:a16="http://schemas.microsoft.com/office/drawing/2014/main" id="{6A90FC18-2D6F-4E5F-8309-E4AB3417ED88}"/>
              </a:ext>
            </a:extLst>
          </p:cNvPr>
          <p:cNvSpPr/>
          <p:nvPr/>
        </p:nvSpPr>
        <p:spPr>
          <a:xfrm>
            <a:off x="2800446" y="1319820"/>
            <a:ext cx="7505927" cy="4058091"/>
          </a:xfrm>
          <a:prstGeom prst="rect">
            <a:avLst/>
          </a:prstGeom>
          <a:blipFill>
            <a:blip r:embed="rId3" cstate="print"/>
            <a:stretch>
              <a:fillRect/>
            </a:stretch>
          </a:blipFill>
        </p:spPr>
        <p:txBody>
          <a:bodyPr wrap="square" lIns="0" tIns="0" rIns="0" bIns="0" rtlCol="0">
            <a:noAutofit/>
          </a:bodyPr>
          <a:lstStyle/>
          <a:p>
            <a:endParaRPr/>
          </a:p>
        </p:txBody>
      </p:sp>
    </p:spTree>
    <p:extLst>
      <p:ext uri="{BB962C8B-B14F-4D97-AF65-F5344CB8AC3E}">
        <p14:creationId xmlns:p14="http://schemas.microsoft.com/office/powerpoint/2010/main" val="2899617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D08F28C-6DE9-4FF3-B5B5-16BF9D167F91}"/>
              </a:ext>
            </a:extLst>
          </p:cNvPr>
          <p:cNvPicPr>
            <a:picLocks noChangeAspect="1"/>
          </p:cNvPicPr>
          <p:nvPr/>
        </p:nvPicPr>
        <p:blipFill>
          <a:blip r:embed="rId2"/>
          <a:stretch>
            <a:fillRect/>
          </a:stretch>
        </p:blipFill>
        <p:spPr>
          <a:xfrm>
            <a:off x="129041" y="361950"/>
            <a:ext cx="1628775" cy="714375"/>
          </a:xfrm>
          <a:prstGeom prst="rect">
            <a:avLst/>
          </a:prstGeom>
        </p:spPr>
      </p:pic>
      <p:sp>
        <p:nvSpPr>
          <p:cNvPr id="10" name="CuadroTexto 9">
            <a:extLst>
              <a:ext uri="{FF2B5EF4-FFF2-40B4-BE49-F238E27FC236}">
                <a16:creationId xmlns:a16="http://schemas.microsoft.com/office/drawing/2014/main" id="{BBAB894E-5B10-49F6-AE08-E9D123B626CF}"/>
              </a:ext>
            </a:extLst>
          </p:cNvPr>
          <p:cNvSpPr txBox="1"/>
          <p:nvPr/>
        </p:nvSpPr>
        <p:spPr>
          <a:xfrm>
            <a:off x="1890793" y="324707"/>
            <a:ext cx="9113005" cy="954107"/>
          </a:xfrm>
          <a:prstGeom prst="rect">
            <a:avLst/>
          </a:prstGeom>
          <a:noFill/>
        </p:spPr>
        <p:txBody>
          <a:bodyPr wrap="square">
            <a:spAutoFit/>
          </a:bodyPr>
          <a:lstStyle/>
          <a:p>
            <a:pPr algn="ctr"/>
            <a:r>
              <a:rPr lang="es-ES" sz="2800" dirty="0">
                <a:solidFill>
                  <a:srgbClr val="FFC000"/>
                </a:solidFill>
              </a:rPr>
              <a:t>DISTRIBUCION DE URBANIZACIONES Y CONJUNTOS HABITACIONALES</a:t>
            </a:r>
            <a:endParaRPr lang="es-EC" sz="2800" dirty="0">
              <a:solidFill>
                <a:srgbClr val="FFC000"/>
              </a:solidFill>
            </a:endParaRPr>
          </a:p>
        </p:txBody>
      </p:sp>
      <p:sp>
        <p:nvSpPr>
          <p:cNvPr id="11" name="object 8">
            <a:extLst>
              <a:ext uri="{FF2B5EF4-FFF2-40B4-BE49-F238E27FC236}">
                <a16:creationId xmlns:a16="http://schemas.microsoft.com/office/drawing/2014/main" id="{037C8A46-E02B-47A9-B412-15D876078D71}"/>
              </a:ext>
            </a:extLst>
          </p:cNvPr>
          <p:cNvSpPr/>
          <p:nvPr/>
        </p:nvSpPr>
        <p:spPr>
          <a:xfrm>
            <a:off x="1529584" y="1278814"/>
            <a:ext cx="9923663" cy="5385457"/>
          </a:xfrm>
          <a:prstGeom prst="rect">
            <a:avLst/>
          </a:prstGeom>
          <a:blipFill>
            <a:blip r:embed="rId3" cstate="print"/>
            <a:stretch>
              <a:fillRect/>
            </a:stretch>
          </a:blipFill>
        </p:spPr>
        <p:txBody>
          <a:bodyPr wrap="square" lIns="0" tIns="0" rIns="0" bIns="0" rtlCol="0">
            <a:noAutofit/>
          </a:bodyPr>
          <a:lstStyle/>
          <a:p>
            <a:endParaRPr/>
          </a:p>
        </p:txBody>
      </p:sp>
    </p:spTree>
    <p:extLst>
      <p:ext uri="{BB962C8B-B14F-4D97-AF65-F5344CB8AC3E}">
        <p14:creationId xmlns:p14="http://schemas.microsoft.com/office/powerpoint/2010/main" val="3353027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D08F28C-6DE9-4FF3-B5B5-16BF9D167F91}"/>
              </a:ext>
            </a:extLst>
          </p:cNvPr>
          <p:cNvPicPr>
            <a:picLocks noChangeAspect="1"/>
          </p:cNvPicPr>
          <p:nvPr/>
        </p:nvPicPr>
        <p:blipFill>
          <a:blip r:embed="rId2"/>
          <a:stretch>
            <a:fillRect/>
          </a:stretch>
        </p:blipFill>
        <p:spPr>
          <a:xfrm>
            <a:off x="129041" y="361950"/>
            <a:ext cx="1628775" cy="714375"/>
          </a:xfrm>
          <a:prstGeom prst="rect">
            <a:avLst/>
          </a:prstGeom>
        </p:spPr>
      </p:pic>
      <p:sp>
        <p:nvSpPr>
          <p:cNvPr id="10" name="CuadroTexto 9">
            <a:extLst>
              <a:ext uri="{FF2B5EF4-FFF2-40B4-BE49-F238E27FC236}">
                <a16:creationId xmlns:a16="http://schemas.microsoft.com/office/drawing/2014/main" id="{BBAB894E-5B10-49F6-AE08-E9D123B626CF}"/>
              </a:ext>
            </a:extLst>
          </p:cNvPr>
          <p:cNvSpPr txBox="1"/>
          <p:nvPr/>
        </p:nvSpPr>
        <p:spPr>
          <a:xfrm>
            <a:off x="1890793" y="324707"/>
            <a:ext cx="9113005" cy="954107"/>
          </a:xfrm>
          <a:prstGeom prst="rect">
            <a:avLst/>
          </a:prstGeom>
          <a:noFill/>
        </p:spPr>
        <p:txBody>
          <a:bodyPr wrap="square">
            <a:spAutoFit/>
          </a:bodyPr>
          <a:lstStyle/>
          <a:p>
            <a:pPr algn="ctr"/>
            <a:r>
              <a:rPr lang="es-ES" sz="2800" dirty="0">
                <a:solidFill>
                  <a:srgbClr val="FFC000"/>
                </a:solidFill>
              </a:rPr>
              <a:t>DISTRIBUCION DE URBANIZACIONES Y CONJUNTOS HABITACIONALES</a:t>
            </a:r>
            <a:endParaRPr lang="es-EC" sz="2800" dirty="0">
              <a:solidFill>
                <a:srgbClr val="FFC000"/>
              </a:solidFill>
            </a:endParaRPr>
          </a:p>
        </p:txBody>
      </p:sp>
      <p:sp>
        <p:nvSpPr>
          <p:cNvPr id="5" name="object 7">
            <a:extLst>
              <a:ext uri="{FF2B5EF4-FFF2-40B4-BE49-F238E27FC236}">
                <a16:creationId xmlns:a16="http://schemas.microsoft.com/office/drawing/2014/main" id="{926A733D-53F8-4AF3-AE65-C9CC8287208B}"/>
              </a:ext>
            </a:extLst>
          </p:cNvPr>
          <p:cNvSpPr/>
          <p:nvPr/>
        </p:nvSpPr>
        <p:spPr>
          <a:xfrm>
            <a:off x="1746563" y="1425844"/>
            <a:ext cx="9257235" cy="4153546"/>
          </a:xfrm>
          <a:prstGeom prst="rect">
            <a:avLst/>
          </a:prstGeom>
          <a:blipFill>
            <a:blip r:embed="rId3" cstate="print"/>
            <a:stretch>
              <a:fillRect/>
            </a:stretch>
          </a:blipFill>
        </p:spPr>
        <p:txBody>
          <a:bodyPr wrap="square" lIns="0" tIns="0" rIns="0" bIns="0" rtlCol="0">
            <a:noAutofit/>
          </a:bodyPr>
          <a:lstStyle/>
          <a:p>
            <a:endParaRPr/>
          </a:p>
        </p:txBody>
      </p:sp>
      <p:sp>
        <p:nvSpPr>
          <p:cNvPr id="7" name="CuadroTexto 6">
            <a:extLst>
              <a:ext uri="{FF2B5EF4-FFF2-40B4-BE49-F238E27FC236}">
                <a16:creationId xmlns:a16="http://schemas.microsoft.com/office/drawing/2014/main" id="{A51C3C45-2FA3-433B-8039-58356CC57059}"/>
              </a:ext>
            </a:extLst>
          </p:cNvPr>
          <p:cNvSpPr txBox="1"/>
          <p:nvPr/>
        </p:nvSpPr>
        <p:spPr>
          <a:xfrm>
            <a:off x="771040" y="5838127"/>
            <a:ext cx="10930179" cy="707886"/>
          </a:xfrm>
          <a:prstGeom prst="rect">
            <a:avLst/>
          </a:prstGeom>
          <a:noFill/>
        </p:spPr>
        <p:txBody>
          <a:bodyPr wrap="square">
            <a:spAutoFit/>
          </a:bodyPr>
          <a:lstStyle/>
          <a:p>
            <a:pPr algn="just"/>
            <a:r>
              <a:rPr lang="es-ES" sz="2000" dirty="0"/>
              <a:t>Ubicada estratégicamente cerca a la playa, permitirá a sus propietarios gozar de un clima y brisa espectacular, los 365 días del año.</a:t>
            </a:r>
          </a:p>
        </p:txBody>
      </p:sp>
    </p:spTree>
    <p:extLst>
      <p:ext uri="{BB962C8B-B14F-4D97-AF65-F5344CB8AC3E}">
        <p14:creationId xmlns:p14="http://schemas.microsoft.com/office/powerpoint/2010/main" val="2412361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D08F28C-6DE9-4FF3-B5B5-16BF9D167F91}"/>
              </a:ext>
            </a:extLst>
          </p:cNvPr>
          <p:cNvPicPr>
            <a:picLocks noChangeAspect="1"/>
          </p:cNvPicPr>
          <p:nvPr/>
        </p:nvPicPr>
        <p:blipFill>
          <a:blip r:embed="rId2"/>
          <a:stretch>
            <a:fillRect/>
          </a:stretch>
        </p:blipFill>
        <p:spPr>
          <a:xfrm>
            <a:off x="129041" y="361950"/>
            <a:ext cx="1628775" cy="714375"/>
          </a:xfrm>
          <a:prstGeom prst="rect">
            <a:avLst/>
          </a:prstGeom>
        </p:spPr>
      </p:pic>
      <p:sp>
        <p:nvSpPr>
          <p:cNvPr id="10" name="CuadroTexto 9">
            <a:extLst>
              <a:ext uri="{FF2B5EF4-FFF2-40B4-BE49-F238E27FC236}">
                <a16:creationId xmlns:a16="http://schemas.microsoft.com/office/drawing/2014/main" id="{BBAB894E-5B10-49F6-AE08-E9D123B626CF}"/>
              </a:ext>
            </a:extLst>
          </p:cNvPr>
          <p:cNvSpPr txBox="1"/>
          <p:nvPr/>
        </p:nvSpPr>
        <p:spPr>
          <a:xfrm>
            <a:off x="1757816" y="693629"/>
            <a:ext cx="9113005" cy="523220"/>
          </a:xfrm>
          <a:prstGeom prst="rect">
            <a:avLst/>
          </a:prstGeom>
          <a:noFill/>
        </p:spPr>
        <p:txBody>
          <a:bodyPr wrap="square">
            <a:spAutoFit/>
          </a:bodyPr>
          <a:lstStyle/>
          <a:p>
            <a:pPr algn="ctr"/>
            <a:r>
              <a:rPr lang="es-ES" sz="2800" dirty="0">
                <a:solidFill>
                  <a:srgbClr val="FFC000"/>
                </a:solidFill>
              </a:rPr>
              <a:t>VIA PRINCIPAL DE ACCESO A LA PLAYA</a:t>
            </a:r>
            <a:endParaRPr lang="es-EC" sz="2800" dirty="0">
              <a:solidFill>
                <a:srgbClr val="FFC000"/>
              </a:solidFill>
            </a:endParaRPr>
          </a:p>
        </p:txBody>
      </p:sp>
      <p:pic>
        <p:nvPicPr>
          <p:cNvPr id="3" name="Imagen 2">
            <a:extLst>
              <a:ext uri="{FF2B5EF4-FFF2-40B4-BE49-F238E27FC236}">
                <a16:creationId xmlns:a16="http://schemas.microsoft.com/office/drawing/2014/main" id="{CCF2F32A-A7CE-4043-80AC-E47AAE43D679}"/>
              </a:ext>
            </a:extLst>
          </p:cNvPr>
          <p:cNvPicPr>
            <a:picLocks noChangeAspect="1"/>
          </p:cNvPicPr>
          <p:nvPr/>
        </p:nvPicPr>
        <p:blipFill>
          <a:blip r:embed="rId3"/>
          <a:stretch>
            <a:fillRect/>
          </a:stretch>
        </p:blipFill>
        <p:spPr>
          <a:xfrm>
            <a:off x="440168" y="1648146"/>
            <a:ext cx="5655832" cy="4380693"/>
          </a:xfrm>
          <a:prstGeom prst="rect">
            <a:avLst/>
          </a:prstGeom>
        </p:spPr>
      </p:pic>
      <p:pic>
        <p:nvPicPr>
          <p:cNvPr id="9" name="Imagen 8">
            <a:extLst>
              <a:ext uri="{FF2B5EF4-FFF2-40B4-BE49-F238E27FC236}">
                <a16:creationId xmlns:a16="http://schemas.microsoft.com/office/drawing/2014/main" id="{2C7838C1-71F6-4E55-913A-E43AA462A0BB}"/>
              </a:ext>
            </a:extLst>
          </p:cNvPr>
          <p:cNvPicPr>
            <a:picLocks noChangeAspect="1"/>
          </p:cNvPicPr>
          <p:nvPr/>
        </p:nvPicPr>
        <p:blipFill>
          <a:blip r:embed="rId4"/>
          <a:stretch>
            <a:fillRect/>
          </a:stretch>
        </p:blipFill>
        <p:spPr>
          <a:xfrm>
            <a:off x="6314318" y="1648146"/>
            <a:ext cx="5491285" cy="4225712"/>
          </a:xfrm>
          <a:prstGeom prst="rect">
            <a:avLst/>
          </a:prstGeom>
        </p:spPr>
      </p:pic>
    </p:spTree>
    <p:extLst>
      <p:ext uri="{BB962C8B-B14F-4D97-AF65-F5344CB8AC3E}">
        <p14:creationId xmlns:p14="http://schemas.microsoft.com/office/powerpoint/2010/main" val="3932634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D08F28C-6DE9-4FF3-B5B5-16BF9D167F91}"/>
              </a:ext>
            </a:extLst>
          </p:cNvPr>
          <p:cNvPicPr>
            <a:picLocks noChangeAspect="1"/>
          </p:cNvPicPr>
          <p:nvPr/>
        </p:nvPicPr>
        <p:blipFill>
          <a:blip r:embed="rId2"/>
          <a:stretch>
            <a:fillRect/>
          </a:stretch>
        </p:blipFill>
        <p:spPr>
          <a:xfrm>
            <a:off x="129041" y="361950"/>
            <a:ext cx="1628775" cy="714375"/>
          </a:xfrm>
          <a:prstGeom prst="rect">
            <a:avLst/>
          </a:prstGeom>
        </p:spPr>
      </p:pic>
      <p:sp>
        <p:nvSpPr>
          <p:cNvPr id="10" name="CuadroTexto 9">
            <a:extLst>
              <a:ext uri="{FF2B5EF4-FFF2-40B4-BE49-F238E27FC236}">
                <a16:creationId xmlns:a16="http://schemas.microsoft.com/office/drawing/2014/main" id="{BBAB894E-5B10-49F6-AE08-E9D123B626CF}"/>
              </a:ext>
            </a:extLst>
          </p:cNvPr>
          <p:cNvSpPr txBox="1"/>
          <p:nvPr/>
        </p:nvSpPr>
        <p:spPr>
          <a:xfrm>
            <a:off x="1757816" y="553105"/>
            <a:ext cx="9113005" cy="523220"/>
          </a:xfrm>
          <a:prstGeom prst="rect">
            <a:avLst/>
          </a:prstGeom>
          <a:noFill/>
        </p:spPr>
        <p:txBody>
          <a:bodyPr wrap="square">
            <a:spAutoFit/>
          </a:bodyPr>
          <a:lstStyle/>
          <a:p>
            <a:pPr algn="ctr"/>
            <a:r>
              <a:rPr lang="es-ES" sz="2800" dirty="0">
                <a:solidFill>
                  <a:srgbClr val="FFC000"/>
                </a:solidFill>
              </a:rPr>
              <a:t>LOCALES COMERCIALES</a:t>
            </a:r>
            <a:endParaRPr lang="es-EC" sz="2800" dirty="0">
              <a:solidFill>
                <a:srgbClr val="FFC000"/>
              </a:solidFill>
            </a:endParaRPr>
          </a:p>
        </p:txBody>
      </p:sp>
      <p:sp>
        <p:nvSpPr>
          <p:cNvPr id="7" name="CuadroTexto 6">
            <a:extLst>
              <a:ext uri="{FF2B5EF4-FFF2-40B4-BE49-F238E27FC236}">
                <a16:creationId xmlns:a16="http://schemas.microsoft.com/office/drawing/2014/main" id="{FABAA575-0F75-4226-9A9B-6812FAF1C294}"/>
              </a:ext>
            </a:extLst>
          </p:cNvPr>
          <p:cNvSpPr txBox="1"/>
          <p:nvPr/>
        </p:nvSpPr>
        <p:spPr>
          <a:xfrm>
            <a:off x="414580" y="1267480"/>
            <a:ext cx="11348634" cy="707886"/>
          </a:xfrm>
          <a:prstGeom prst="rect">
            <a:avLst/>
          </a:prstGeom>
          <a:noFill/>
        </p:spPr>
        <p:txBody>
          <a:bodyPr wrap="square">
            <a:spAutoFit/>
          </a:bodyPr>
          <a:lstStyle/>
          <a:p>
            <a:pPr algn="just"/>
            <a:r>
              <a:rPr lang="es-ES" sz="2000" dirty="0"/>
              <a:t>En este segmento se ha considerado un área para locales comerciales, mismo que estará frente a la Autopista y permitirá que grandes cadenas de negocios pongan su marca.</a:t>
            </a:r>
          </a:p>
        </p:txBody>
      </p:sp>
      <p:sp>
        <p:nvSpPr>
          <p:cNvPr id="8" name="object 9">
            <a:extLst>
              <a:ext uri="{FF2B5EF4-FFF2-40B4-BE49-F238E27FC236}">
                <a16:creationId xmlns:a16="http://schemas.microsoft.com/office/drawing/2014/main" id="{A65BF769-9865-4196-9287-7364870D82B0}"/>
              </a:ext>
            </a:extLst>
          </p:cNvPr>
          <p:cNvSpPr/>
          <p:nvPr/>
        </p:nvSpPr>
        <p:spPr>
          <a:xfrm>
            <a:off x="1757816" y="2166521"/>
            <a:ext cx="9257235" cy="4482252"/>
          </a:xfrm>
          <a:prstGeom prst="rect">
            <a:avLst/>
          </a:prstGeom>
          <a:blipFill>
            <a:blip r:embed="rId3" cstate="print"/>
            <a:stretch>
              <a:fillRect/>
            </a:stretch>
          </a:blipFill>
        </p:spPr>
        <p:txBody>
          <a:bodyPr wrap="square" lIns="0" tIns="0" rIns="0" bIns="0" rtlCol="0">
            <a:noAutofit/>
          </a:bodyPr>
          <a:lstStyle/>
          <a:p>
            <a:endParaRPr/>
          </a:p>
        </p:txBody>
      </p:sp>
    </p:spTree>
    <p:extLst>
      <p:ext uri="{BB962C8B-B14F-4D97-AF65-F5344CB8AC3E}">
        <p14:creationId xmlns:p14="http://schemas.microsoft.com/office/powerpoint/2010/main" val="3438481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D08F28C-6DE9-4FF3-B5B5-16BF9D167F91}"/>
              </a:ext>
            </a:extLst>
          </p:cNvPr>
          <p:cNvPicPr>
            <a:picLocks noChangeAspect="1"/>
          </p:cNvPicPr>
          <p:nvPr/>
        </p:nvPicPr>
        <p:blipFill>
          <a:blip r:embed="rId2"/>
          <a:stretch>
            <a:fillRect/>
          </a:stretch>
        </p:blipFill>
        <p:spPr>
          <a:xfrm>
            <a:off x="129041" y="361950"/>
            <a:ext cx="1628775" cy="714375"/>
          </a:xfrm>
          <a:prstGeom prst="rect">
            <a:avLst/>
          </a:prstGeom>
        </p:spPr>
      </p:pic>
      <p:sp>
        <p:nvSpPr>
          <p:cNvPr id="10" name="CuadroTexto 9">
            <a:extLst>
              <a:ext uri="{FF2B5EF4-FFF2-40B4-BE49-F238E27FC236}">
                <a16:creationId xmlns:a16="http://schemas.microsoft.com/office/drawing/2014/main" id="{BBAB894E-5B10-49F6-AE08-E9D123B626CF}"/>
              </a:ext>
            </a:extLst>
          </p:cNvPr>
          <p:cNvSpPr txBox="1"/>
          <p:nvPr/>
        </p:nvSpPr>
        <p:spPr>
          <a:xfrm>
            <a:off x="1757816" y="553105"/>
            <a:ext cx="9113005" cy="523220"/>
          </a:xfrm>
          <a:prstGeom prst="rect">
            <a:avLst/>
          </a:prstGeom>
          <a:noFill/>
        </p:spPr>
        <p:txBody>
          <a:bodyPr wrap="square">
            <a:spAutoFit/>
          </a:bodyPr>
          <a:lstStyle/>
          <a:p>
            <a:pPr algn="ctr"/>
            <a:r>
              <a:rPr lang="es-ES" sz="2800" dirty="0">
                <a:solidFill>
                  <a:srgbClr val="FFC000"/>
                </a:solidFill>
              </a:rPr>
              <a:t>ORDEN, RESPETO Y SEGURIDAD</a:t>
            </a:r>
            <a:endParaRPr lang="es-EC" sz="2800" dirty="0">
              <a:solidFill>
                <a:srgbClr val="FFC000"/>
              </a:solidFill>
            </a:endParaRPr>
          </a:p>
        </p:txBody>
      </p:sp>
      <p:sp>
        <p:nvSpPr>
          <p:cNvPr id="7" name="CuadroTexto 6">
            <a:extLst>
              <a:ext uri="{FF2B5EF4-FFF2-40B4-BE49-F238E27FC236}">
                <a16:creationId xmlns:a16="http://schemas.microsoft.com/office/drawing/2014/main" id="{FABAA575-0F75-4226-9A9B-6812FAF1C294}"/>
              </a:ext>
            </a:extLst>
          </p:cNvPr>
          <p:cNvSpPr txBox="1"/>
          <p:nvPr/>
        </p:nvSpPr>
        <p:spPr>
          <a:xfrm>
            <a:off x="421683" y="5649664"/>
            <a:ext cx="11348634" cy="1015663"/>
          </a:xfrm>
          <a:prstGeom prst="rect">
            <a:avLst/>
          </a:prstGeom>
          <a:noFill/>
        </p:spPr>
        <p:txBody>
          <a:bodyPr wrap="square">
            <a:spAutoFit/>
          </a:bodyPr>
          <a:lstStyle/>
          <a:p>
            <a:pPr algn="just"/>
            <a:r>
              <a:rPr lang="es-ES" sz="2000" dirty="0"/>
              <a:t>Los propietarios podrán construir la edificación de sus sueños, bajo un estricto Reglamento Interno de construcciones aprobado por la Municipalidad del cantón Santa Elena, que permitirá vivir en un ambiente de orden, respeto y seguridad exclusiva</a:t>
            </a:r>
          </a:p>
        </p:txBody>
      </p:sp>
      <p:sp>
        <p:nvSpPr>
          <p:cNvPr id="9" name="object 7">
            <a:extLst>
              <a:ext uri="{FF2B5EF4-FFF2-40B4-BE49-F238E27FC236}">
                <a16:creationId xmlns:a16="http://schemas.microsoft.com/office/drawing/2014/main" id="{59FC3F6E-1EAB-4C3E-8AA5-4021B2C742E6}"/>
              </a:ext>
            </a:extLst>
          </p:cNvPr>
          <p:cNvSpPr/>
          <p:nvPr/>
        </p:nvSpPr>
        <p:spPr>
          <a:xfrm>
            <a:off x="1979035" y="1267479"/>
            <a:ext cx="8203351" cy="4203423"/>
          </a:xfrm>
          <a:prstGeom prst="rect">
            <a:avLst/>
          </a:prstGeom>
          <a:blipFill>
            <a:blip r:embed="rId3" cstate="print"/>
            <a:stretch>
              <a:fillRect/>
            </a:stretch>
          </a:blipFill>
        </p:spPr>
        <p:txBody>
          <a:bodyPr wrap="square" lIns="0" tIns="0" rIns="0" bIns="0" rtlCol="0">
            <a:noAutofit/>
          </a:bodyPr>
          <a:lstStyle/>
          <a:p>
            <a:endParaRPr/>
          </a:p>
        </p:txBody>
      </p:sp>
    </p:spTree>
    <p:extLst>
      <p:ext uri="{BB962C8B-B14F-4D97-AF65-F5344CB8AC3E}">
        <p14:creationId xmlns:p14="http://schemas.microsoft.com/office/powerpoint/2010/main" val="2438596015"/>
      </p:ext>
    </p:extLst>
  </p:cSld>
  <p:clrMapOvr>
    <a:masterClrMapping/>
  </p:clrMapOvr>
</p:sld>
</file>

<file path=ppt/theme/theme1.xml><?xml version="1.0" encoding="utf-8"?>
<a:theme xmlns:a="http://schemas.openxmlformats.org/drawingml/2006/main" name="Office Them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226</TotalTime>
  <Words>671</Words>
  <Application>Microsoft Office PowerPoint</Application>
  <PresentationFormat>Panorámica</PresentationFormat>
  <Paragraphs>42</Paragraphs>
  <Slides>13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13</vt:i4>
      </vt:variant>
    </vt:vector>
  </HeadingPairs>
  <TitlesOfParts>
    <vt:vector size="17" baseType="lpstr">
      <vt:lpstr>Arial</vt:lpstr>
      <vt:lpstr>Calibri</vt:lpstr>
      <vt:lpstr>Calibri Light</vt:lpstr>
      <vt:lpstr>Office Theme</vt:lpstr>
      <vt:lpstr>ATLANTIDA – LOTES RESIDENCIALES Vivir cerca del mar… es posible</vt:lpstr>
      <vt:lpstr>Ubicación</vt:lpstr>
      <vt:lpstr>Atlantida</vt:lpstr>
      <vt:lpstr>Atlantida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PROCESO DE INVERSIÓN Y CONVERSION A INVERSIONISTA</dc:title>
  <dc:creator>Connell Hidalgo</dc:creator>
  <cp:lastModifiedBy>Connell Hidalgo</cp:lastModifiedBy>
  <cp:revision>27</cp:revision>
  <dcterms:created xsi:type="dcterms:W3CDTF">2026-06-09T18:57:56Z</dcterms:created>
  <dcterms:modified xsi:type="dcterms:W3CDTF">2026-06-25T16:11:07Z</dcterms:modified>
</cp:coreProperties>
</file>